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7"/>
  </p:notesMasterIdLst>
  <p:sldIdLst>
    <p:sldId id="2862" r:id="rId6"/>
    <p:sldId id="2849" r:id="rId7"/>
    <p:sldId id="2892" r:id="rId8"/>
    <p:sldId id="2887" r:id="rId9"/>
    <p:sldId id="2882" r:id="rId10"/>
    <p:sldId id="2888" r:id="rId11"/>
    <p:sldId id="2891" r:id="rId12"/>
    <p:sldId id="2889" r:id="rId13"/>
    <p:sldId id="2890" r:id="rId14"/>
    <p:sldId id="2893" r:id="rId15"/>
    <p:sldId id="2870" r:id="rId16"/>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0B4827-2F1D-43CC-99EE-7D8EBA7C69DC}">
          <p14:sldIdLst>
            <p14:sldId id="2862"/>
            <p14:sldId id="2849"/>
            <p14:sldId id="2892"/>
            <p14:sldId id="2887"/>
            <p14:sldId id="2882"/>
            <p14:sldId id="2888"/>
            <p14:sldId id="2891"/>
            <p14:sldId id="2889"/>
            <p14:sldId id="2890"/>
            <p14:sldId id="2893"/>
            <p14:sldId id="2870"/>
          </p14:sldIdLst>
        </p14:section>
      </p14:sectionLst>
    </p:ext>
    <p:ext uri="{EFAFB233-063F-42B5-8137-9DF3F51BA10A}">
      <p15:sldGuideLst xmlns:p15="http://schemas.microsoft.com/office/powerpoint/2012/main">
        <p15:guide id="1" orient="horz" pos="2704" userDrawn="1">
          <p15:clr>
            <a:srgbClr val="A4A3A4"/>
          </p15:clr>
        </p15:guide>
        <p15:guide id="2" pos="427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Burrows" initials="KB" lastIdx="4" clrIdx="0">
    <p:extLst>
      <p:ext uri="{19B8F6BF-5375-455C-9EA6-DF929625EA0E}">
        <p15:presenceInfo xmlns:p15="http://schemas.microsoft.com/office/powerpoint/2012/main" userId="S::kathryn.burrows@npl.co.uk::c8967111-cacd-4f80-91eb-9b127dd169ae" providerId="AD"/>
      </p:ext>
    </p:extLst>
  </p:cmAuthor>
  <p:cmAuthor id="2" name="Helen Margolis" initials="HM" lastIdx="34" clrIdx="1">
    <p:extLst>
      <p:ext uri="{19B8F6BF-5375-455C-9EA6-DF929625EA0E}">
        <p15:presenceInfo xmlns:p15="http://schemas.microsoft.com/office/powerpoint/2012/main" userId="S::helen.margolis@npl.co.uk::e6a7afbc-961a-442d-a2df-b33b0221b0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1BEE9"/>
    <a:srgbClr val="1478A0"/>
    <a:srgbClr val="1994C4"/>
    <a:srgbClr val="0B699C"/>
    <a:srgbClr val="9E8AC4"/>
    <a:srgbClr val="3E1589"/>
    <a:srgbClr val="FFC000"/>
    <a:srgbClr val="90DC99"/>
    <a:srgbClr val="FFE285"/>
    <a:srgbClr val="5EB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76" autoAdjust="0"/>
  </p:normalViewPr>
  <p:slideViewPr>
    <p:cSldViewPr snapToGrid="0">
      <p:cViewPr varScale="1">
        <p:scale>
          <a:sx n="96" d="100"/>
          <a:sy n="96" d="100"/>
        </p:scale>
        <p:origin x="1116" y="78"/>
      </p:cViewPr>
      <p:guideLst>
        <p:guide orient="horz" pos="2704"/>
        <p:guide pos="427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76067AE8-5801-4964-8414-611B8EC23592}" type="datetimeFigureOut">
              <a:rPr lang="en-GB" smtClean="0"/>
              <a:t>02/11/2021</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58DE42B5-EDE4-43D4-A00E-C106A77D57A0}" type="slidenum">
              <a:rPr lang="en-GB" smtClean="0"/>
              <a:t>‹#›</a:t>
            </a:fld>
            <a:endParaRPr lang="en-GB"/>
          </a:p>
        </p:txBody>
      </p:sp>
    </p:spTree>
    <p:extLst>
      <p:ext uri="{BB962C8B-B14F-4D97-AF65-F5344CB8AC3E}">
        <p14:creationId xmlns:p14="http://schemas.microsoft.com/office/powerpoint/2010/main" val="410064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DE42B5-EDE4-43D4-A00E-C106A77D57A0}" type="slidenum">
              <a:rPr lang="en-GB" smtClean="0"/>
              <a:t>1</a:t>
            </a:fld>
            <a:endParaRPr lang="en-GB"/>
          </a:p>
        </p:txBody>
      </p:sp>
    </p:spTree>
    <p:extLst>
      <p:ext uri="{BB962C8B-B14F-4D97-AF65-F5344CB8AC3E}">
        <p14:creationId xmlns:p14="http://schemas.microsoft.com/office/powerpoint/2010/main" val="3860896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DE42B5-EDE4-43D4-A00E-C106A77D57A0}" type="slidenum">
              <a:rPr lang="en-GB" smtClean="0"/>
              <a:t>2</a:t>
            </a:fld>
            <a:endParaRPr lang="en-GB"/>
          </a:p>
        </p:txBody>
      </p:sp>
    </p:spTree>
    <p:extLst>
      <p:ext uri="{BB962C8B-B14F-4D97-AF65-F5344CB8AC3E}">
        <p14:creationId xmlns:p14="http://schemas.microsoft.com/office/powerpoint/2010/main" val="2341798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3" y="1347788"/>
            <a:ext cx="6469062" cy="36401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B3C3F8-D8D7-4DAE-92C2-0DE61E761503}"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843100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DE42B5-EDE4-43D4-A00E-C106A77D57A0}" type="slidenum">
              <a:rPr lang="en-GB" smtClean="0"/>
              <a:t>5</a:t>
            </a:fld>
            <a:endParaRPr lang="en-GB"/>
          </a:p>
        </p:txBody>
      </p:sp>
    </p:spTree>
    <p:extLst>
      <p:ext uri="{BB962C8B-B14F-4D97-AF65-F5344CB8AC3E}">
        <p14:creationId xmlns:p14="http://schemas.microsoft.com/office/powerpoint/2010/main" val="1587585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DE42B5-EDE4-43D4-A00E-C106A77D57A0}" type="slidenum">
              <a:rPr lang="en-GB" smtClean="0"/>
              <a:t>6</a:t>
            </a:fld>
            <a:endParaRPr lang="en-GB"/>
          </a:p>
        </p:txBody>
      </p:sp>
    </p:spTree>
    <p:extLst>
      <p:ext uri="{BB962C8B-B14F-4D97-AF65-F5344CB8AC3E}">
        <p14:creationId xmlns:p14="http://schemas.microsoft.com/office/powerpoint/2010/main" val="1084612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DE42B5-EDE4-43D4-A00E-C106A77D57A0}" type="slidenum">
              <a:rPr lang="en-GB" smtClean="0"/>
              <a:t>7</a:t>
            </a:fld>
            <a:endParaRPr lang="en-GB"/>
          </a:p>
        </p:txBody>
      </p:sp>
    </p:spTree>
    <p:extLst>
      <p:ext uri="{BB962C8B-B14F-4D97-AF65-F5344CB8AC3E}">
        <p14:creationId xmlns:p14="http://schemas.microsoft.com/office/powerpoint/2010/main" val="351169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DE42B5-EDE4-43D4-A00E-C106A77D57A0}" type="slidenum">
              <a:rPr lang="en-GB" smtClean="0"/>
              <a:t>8</a:t>
            </a:fld>
            <a:endParaRPr lang="en-GB"/>
          </a:p>
        </p:txBody>
      </p:sp>
    </p:spTree>
    <p:extLst>
      <p:ext uri="{BB962C8B-B14F-4D97-AF65-F5344CB8AC3E}">
        <p14:creationId xmlns:p14="http://schemas.microsoft.com/office/powerpoint/2010/main" val="3595335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DE42B5-EDE4-43D4-A00E-C106A77D57A0}" type="slidenum">
              <a:rPr lang="en-GB" smtClean="0"/>
              <a:t>9</a:t>
            </a:fld>
            <a:endParaRPr lang="en-GB"/>
          </a:p>
        </p:txBody>
      </p:sp>
    </p:spTree>
    <p:extLst>
      <p:ext uri="{BB962C8B-B14F-4D97-AF65-F5344CB8AC3E}">
        <p14:creationId xmlns:p14="http://schemas.microsoft.com/office/powerpoint/2010/main" val="4103454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DE42B5-EDE4-43D4-A00E-C106A77D57A0}" type="slidenum">
              <a:rPr lang="en-GB" smtClean="0"/>
              <a:t>11</a:t>
            </a:fld>
            <a:endParaRPr lang="en-GB"/>
          </a:p>
        </p:txBody>
      </p:sp>
    </p:spTree>
    <p:extLst>
      <p:ext uri="{BB962C8B-B14F-4D97-AF65-F5344CB8AC3E}">
        <p14:creationId xmlns:p14="http://schemas.microsoft.com/office/powerpoint/2010/main" val="77042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66495" y="2319049"/>
            <a:ext cx="11206404" cy="688846"/>
          </a:xfrm>
          <a:prstGeom prst="rect">
            <a:avLst/>
          </a:prstGeom>
        </p:spPr>
        <p:txBody>
          <a:bodyPr/>
          <a:lstStyle>
            <a:lvl1pPr marL="0" indent="0">
              <a:buNone/>
              <a:defRPr sz="3200">
                <a:solidFill>
                  <a:schemeClr val="bg1"/>
                </a:solidFill>
                <a:latin typeface="+mj-lt"/>
              </a:defRPr>
            </a:lvl1pPr>
          </a:lstStyle>
          <a:p>
            <a:pPr lvl="0"/>
            <a:r>
              <a:rPr lang="en-US"/>
              <a:t>Click to add text</a:t>
            </a:r>
          </a:p>
        </p:txBody>
      </p:sp>
      <p:sp>
        <p:nvSpPr>
          <p:cNvPr id="7" name="Text Placeholder 2"/>
          <p:cNvSpPr>
            <a:spLocks noGrp="1"/>
          </p:cNvSpPr>
          <p:nvPr>
            <p:ph type="body" sz="quarter" idx="11" hasCustomPrompt="1"/>
          </p:nvPr>
        </p:nvSpPr>
        <p:spPr>
          <a:xfrm>
            <a:off x="566495" y="3152212"/>
            <a:ext cx="11206404" cy="1100426"/>
          </a:xfrm>
          <a:prstGeom prst="rect">
            <a:avLst/>
          </a:prstGeom>
        </p:spPr>
        <p:txBody>
          <a:bodyPr/>
          <a:lstStyle>
            <a:lvl1pPr marL="0" indent="0">
              <a:buNone/>
              <a:defRPr>
                <a:solidFill>
                  <a:schemeClr val="bg1"/>
                </a:solidFill>
                <a:latin typeface="Calibri" panose="020F0502020204030204" pitchFamily="34" charset="0"/>
              </a:defRPr>
            </a:lvl1pPr>
          </a:lstStyle>
          <a:p>
            <a:pPr lvl="0"/>
            <a:r>
              <a:rPr lang="en-US"/>
              <a:t>Click to add text</a:t>
            </a:r>
          </a:p>
        </p:txBody>
      </p:sp>
    </p:spTree>
    <p:extLst>
      <p:ext uri="{BB962C8B-B14F-4D97-AF65-F5344CB8AC3E}">
        <p14:creationId xmlns:p14="http://schemas.microsoft.com/office/powerpoint/2010/main" val="243332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EC20-5A99-4FC2-B355-0D3913EB85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AACD24-8E5A-4FE4-A607-DD111A31D2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B2306A-46B5-489C-BB8D-65FA1729E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83320-027B-4965-B21C-24355CE32D2F}"/>
              </a:ext>
            </a:extLst>
          </p:cNvPr>
          <p:cNvSpPr>
            <a:spLocks noGrp="1"/>
          </p:cNvSpPr>
          <p:nvPr>
            <p:ph type="dt" sz="half" idx="10"/>
          </p:nvPr>
        </p:nvSpPr>
        <p:spPr/>
        <p:txBody>
          <a:bodyPr/>
          <a:lstStyle/>
          <a:p>
            <a:fld id="{4BE342AF-BFCE-4CD2-8A1C-30C7CB896D22}" type="datetimeFigureOut">
              <a:rPr lang="en-GB" smtClean="0"/>
              <a:t>02/11/2021</a:t>
            </a:fld>
            <a:endParaRPr lang="en-GB"/>
          </a:p>
        </p:txBody>
      </p:sp>
      <p:sp>
        <p:nvSpPr>
          <p:cNvPr id="6" name="Footer Placeholder 5">
            <a:extLst>
              <a:ext uri="{FF2B5EF4-FFF2-40B4-BE49-F238E27FC236}">
                <a16:creationId xmlns:a16="http://schemas.microsoft.com/office/drawing/2014/main" id="{D803F81D-9D88-4C45-A8E6-3BC250BC00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4538F6-6A1C-460B-A242-3108E8CBABA4}"/>
              </a:ext>
            </a:extLst>
          </p:cNvPr>
          <p:cNvSpPr>
            <a:spLocks noGrp="1"/>
          </p:cNvSpPr>
          <p:nvPr>
            <p:ph type="sldNum" sz="quarter" idx="12"/>
          </p:nvPr>
        </p:nvSpPr>
        <p:spPr/>
        <p:txBody>
          <a:bodyPr/>
          <a:lstStyle/>
          <a:p>
            <a:fld id="{92D4FA1A-A171-4B0C-B5FB-488B883B1E8A}" type="slidenum">
              <a:rPr lang="en-GB" smtClean="0"/>
              <a:t>‹#›</a:t>
            </a:fld>
            <a:endParaRPr lang="en-GB"/>
          </a:p>
        </p:txBody>
      </p:sp>
    </p:spTree>
    <p:extLst>
      <p:ext uri="{BB962C8B-B14F-4D97-AF65-F5344CB8AC3E}">
        <p14:creationId xmlns:p14="http://schemas.microsoft.com/office/powerpoint/2010/main" val="127673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3FA7-97B3-4724-B321-9914DFB7BF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000CFE-DEB6-4F49-BF84-699ACA52AC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05AAD4-8268-40CF-AA17-FDEE40689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7785B-533D-4117-BE5A-EFDD3C12517E}"/>
              </a:ext>
            </a:extLst>
          </p:cNvPr>
          <p:cNvSpPr>
            <a:spLocks noGrp="1"/>
          </p:cNvSpPr>
          <p:nvPr>
            <p:ph type="dt" sz="half" idx="10"/>
          </p:nvPr>
        </p:nvSpPr>
        <p:spPr/>
        <p:txBody>
          <a:bodyPr/>
          <a:lstStyle/>
          <a:p>
            <a:fld id="{4BE342AF-BFCE-4CD2-8A1C-30C7CB896D22}" type="datetimeFigureOut">
              <a:rPr lang="en-GB" smtClean="0"/>
              <a:t>02/11/2021</a:t>
            </a:fld>
            <a:endParaRPr lang="en-GB"/>
          </a:p>
        </p:txBody>
      </p:sp>
      <p:sp>
        <p:nvSpPr>
          <p:cNvPr id="6" name="Footer Placeholder 5">
            <a:extLst>
              <a:ext uri="{FF2B5EF4-FFF2-40B4-BE49-F238E27FC236}">
                <a16:creationId xmlns:a16="http://schemas.microsoft.com/office/drawing/2014/main" id="{C175DE7D-91B2-482E-9B51-A297ADC139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23B60C-CB27-49C5-A5E6-B7877905DBAA}"/>
              </a:ext>
            </a:extLst>
          </p:cNvPr>
          <p:cNvSpPr>
            <a:spLocks noGrp="1"/>
          </p:cNvSpPr>
          <p:nvPr>
            <p:ph type="sldNum" sz="quarter" idx="12"/>
          </p:nvPr>
        </p:nvSpPr>
        <p:spPr/>
        <p:txBody>
          <a:bodyPr/>
          <a:lstStyle/>
          <a:p>
            <a:fld id="{92D4FA1A-A171-4B0C-B5FB-488B883B1E8A}" type="slidenum">
              <a:rPr lang="en-GB" smtClean="0"/>
              <a:t>‹#›</a:t>
            </a:fld>
            <a:endParaRPr lang="en-GB"/>
          </a:p>
        </p:txBody>
      </p:sp>
    </p:spTree>
    <p:extLst>
      <p:ext uri="{BB962C8B-B14F-4D97-AF65-F5344CB8AC3E}">
        <p14:creationId xmlns:p14="http://schemas.microsoft.com/office/powerpoint/2010/main" val="3614837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27AD-8D1B-4AE3-8827-F1A1857163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015BCB-537E-4C4F-B8B3-4257B4B408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739971-24DE-4D98-AF8E-B23BCE46CD14}"/>
              </a:ext>
            </a:extLst>
          </p:cNvPr>
          <p:cNvSpPr>
            <a:spLocks noGrp="1"/>
          </p:cNvSpPr>
          <p:nvPr>
            <p:ph type="dt" sz="half" idx="10"/>
          </p:nvPr>
        </p:nvSpPr>
        <p:spPr/>
        <p:txBody>
          <a:bodyPr/>
          <a:lstStyle/>
          <a:p>
            <a:fld id="{4BE342AF-BFCE-4CD2-8A1C-30C7CB896D22}" type="datetimeFigureOut">
              <a:rPr lang="en-GB" smtClean="0"/>
              <a:t>02/11/2021</a:t>
            </a:fld>
            <a:endParaRPr lang="en-GB"/>
          </a:p>
        </p:txBody>
      </p:sp>
      <p:sp>
        <p:nvSpPr>
          <p:cNvPr id="5" name="Footer Placeholder 4">
            <a:extLst>
              <a:ext uri="{FF2B5EF4-FFF2-40B4-BE49-F238E27FC236}">
                <a16:creationId xmlns:a16="http://schemas.microsoft.com/office/drawing/2014/main" id="{6CDEAE37-98D2-4701-BA04-3408DB3D06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5BA12-FC0F-4EDD-8036-B4FE6CC83723}"/>
              </a:ext>
            </a:extLst>
          </p:cNvPr>
          <p:cNvSpPr>
            <a:spLocks noGrp="1"/>
          </p:cNvSpPr>
          <p:nvPr>
            <p:ph type="sldNum" sz="quarter" idx="12"/>
          </p:nvPr>
        </p:nvSpPr>
        <p:spPr/>
        <p:txBody>
          <a:bodyPr/>
          <a:lstStyle/>
          <a:p>
            <a:fld id="{92D4FA1A-A171-4B0C-B5FB-488B883B1E8A}" type="slidenum">
              <a:rPr lang="en-GB" smtClean="0"/>
              <a:t>‹#›</a:t>
            </a:fld>
            <a:endParaRPr lang="en-GB"/>
          </a:p>
        </p:txBody>
      </p:sp>
    </p:spTree>
    <p:extLst>
      <p:ext uri="{BB962C8B-B14F-4D97-AF65-F5344CB8AC3E}">
        <p14:creationId xmlns:p14="http://schemas.microsoft.com/office/powerpoint/2010/main" val="4049659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54B09D-9723-4A56-9747-1FD3B665E9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3FD85B-BD09-482C-9DF1-18DD1C99AD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BD32B8-2140-479A-B83A-2B0229E5A243}"/>
              </a:ext>
            </a:extLst>
          </p:cNvPr>
          <p:cNvSpPr>
            <a:spLocks noGrp="1"/>
          </p:cNvSpPr>
          <p:nvPr>
            <p:ph type="dt" sz="half" idx="10"/>
          </p:nvPr>
        </p:nvSpPr>
        <p:spPr/>
        <p:txBody>
          <a:bodyPr/>
          <a:lstStyle/>
          <a:p>
            <a:fld id="{4BE342AF-BFCE-4CD2-8A1C-30C7CB896D22}" type="datetimeFigureOut">
              <a:rPr lang="en-GB" smtClean="0"/>
              <a:t>02/11/2021</a:t>
            </a:fld>
            <a:endParaRPr lang="en-GB"/>
          </a:p>
        </p:txBody>
      </p:sp>
      <p:sp>
        <p:nvSpPr>
          <p:cNvPr id="5" name="Footer Placeholder 4">
            <a:extLst>
              <a:ext uri="{FF2B5EF4-FFF2-40B4-BE49-F238E27FC236}">
                <a16:creationId xmlns:a16="http://schemas.microsoft.com/office/drawing/2014/main" id="{E6CC521B-47F8-4E0A-AA5A-7859EDF74B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290A8C-236C-4224-8325-76B1F679BF21}"/>
              </a:ext>
            </a:extLst>
          </p:cNvPr>
          <p:cNvSpPr>
            <a:spLocks noGrp="1"/>
          </p:cNvSpPr>
          <p:nvPr>
            <p:ph type="sldNum" sz="quarter" idx="12"/>
          </p:nvPr>
        </p:nvSpPr>
        <p:spPr/>
        <p:txBody>
          <a:bodyPr/>
          <a:lstStyle/>
          <a:p>
            <a:fld id="{92D4FA1A-A171-4B0C-B5FB-488B883B1E8A}" type="slidenum">
              <a:rPr lang="en-GB" smtClean="0"/>
              <a:t>‹#›</a:t>
            </a:fld>
            <a:endParaRPr lang="en-GB"/>
          </a:p>
        </p:txBody>
      </p:sp>
    </p:spTree>
    <p:extLst>
      <p:ext uri="{BB962C8B-B14F-4D97-AF65-F5344CB8AC3E}">
        <p14:creationId xmlns:p14="http://schemas.microsoft.com/office/powerpoint/2010/main" val="412295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6" descr="A picture containing looking, flying, kite, blue&#10;&#10;Description automatically generated">
            <a:extLst>
              <a:ext uri="{FF2B5EF4-FFF2-40B4-BE49-F238E27FC236}">
                <a16:creationId xmlns:a16="http://schemas.microsoft.com/office/drawing/2014/main" id="{296D9F75-A2A8-9346-B4FD-304AC95CDBE5}"/>
              </a:ext>
            </a:extLst>
          </p:cNvPr>
          <p:cNvPicPr>
            <a:picLocks noChangeAspect="1"/>
          </p:cNvPicPr>
          <p:nvPr userDrawn="1"/>
        </p:nvPicPr>
        <p:blipFill rotWithShape="1">
          <a:blip r:embed="rId2"/>
          <a:srcRect l="714" r="-1" b="20976"/>
          <a:stretch/>
        </p:blipFill>
        <p:spPr>
          <a:xfrm>
            <a:off x="0" y="1"/>
            <a:ext cx="12192000" cy="6857999"/>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FDC5E4CD-2601-1A48-BA42-81523D238227}"/>
              </a:ext>
            </a:extLst>
          </p:cNvPr>
          <p:cNvPicPr>
            <a:picLocks noChangeAspect="1"/>
          </p:cNvPicPr>
          <p:nvPr userDrawn="1"/>
        </p:nvPicPr>
        <p:blipFill>
          <a:blip r:embed="rId3"/>
          <a:stretch>
            <a:fillRect/>
          </a:stretch>
        </p:blipFill>
        <p:spPr>
          <a:xfrm>
            <a:off x="925631" y="621175"/>
            <a:ext cx="1980191" cy="490147"/>
          </a:xfrm>
          <a:prstGeom prst="rect">
            <a:avLst/>
          </a:prstGeom>
        </p:spPr>
      </p:pic>
      <p:sp>
        <p:nvSpPr>
          <p:cNvPr id="2" name="Title 1">
            <a:extLst>
              <a:ext uri="{FF2B5EF4-FFF2-40B4-BE49-F238E27FC236}">
                <a16:creationId xmlns:a16="http://schemas.microsoft.com/office/drawing/2014/main" id="{663905AC-82FC-D440-A4A2-42DACD2D1C37}"/>
              </a:ext>
            </a:extLst>
          </p:cNvPr>
          <p:cNvSpPr>
            <a:spLocks noGrp="1"/>
          </p:cNvSpPr>
          <p:nvPr>
            <p:ph type="ctrTitle" hasCustomPrompt="1"/>
          </p:nvPr>
        </p:nvSpPr>
        <p:spPr>
          <a:xfrm>
            <a:off x="817517" y="2870664"/>
            <a:ext cx="7051766" cy="2387600"/>
          </a:xfrm>
        </p:spPr>
        <p:txBody>
          <a:bodyPr anchor="b">
            <a:normAutofit/>
          </a:bodyPr>
          <a:lstStyle>
            <a:lvl1pPr algn="l">
              <a:defRPr sz="4400" b="1" i="0" spc="300">
                <a:solidFill>
                  <a:schemeClr val="bg1"/>
                </a:solidFill>
                <a:latin typeface="Arial" panose="020B0604020202020204" pitchFamily="34" charset="0"/>
                <a:cs typeface="Arial" panose="020B0604020202020204" pitchFamily="34" charset="0"/>
              </a:defRPr>
            </a:lvl1pPr>
          </a:lstStyle>
          <a:p>
            <a:r>
              <a:rPr lang="en-GB"/>
              <a:t>Click to edit </a:t>
            </a:r>
            <a:br>
              <a:rPr lang="en-GB"/>
            </a:br>
            <a:r>
              <a:rPr lang="en-GB"/>
              <a:t>Master title style</a:t>
            </a:r>
            <a:endParaRPr lang="en-US"/>
          </a:p>
        </p:txBody>
      </p:sp>
      <p:sp>
        <p:nvSpPr>
          <p:cNvPr id="3" name="Subtitle 2">
            <a:extLst>
              <a:ext uri="{FF2B5EF4-FFF2-40B4-BE49-F238E27FC236}">
                <a16:creationId xmlns:a16="http://schemas.microsoft.com/office/drawing/2014/main" id="{3002B5DC-29C2-E14E-B897-A23F96CB6552}"/>
              </a:ext>
            </a:extLst>
          </p:cNvPr>
          <p:cNvSpPr>
            <a:spLocks noGrp="1"/>
          </p:cNvSpPr>
          <p:nvPr>
            <p:ph type="subTitle" idx="1"/>
          </p:nvPr>
        </p:nvSpPr>
        <p:spPr>
          <a:xfrm>
            <a:off x="817517" y="5434148"/>
            <a:ext cx="6442166" cy="664233"/>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422AB1-B76B-3B4A-979F-814F0ABEE7FF}"/>
              </a:ext>
            </a:extLst>
          </p:cNvPr>
          <p:cNvSpPr>
            <a:spLocks noGrp="1"/>
          </p:cNvSpPr>
          <p:nvPr>
            <p:ph type="dt" sz="half" idx="10"/>
          </p:nvPr>
        </p:nvSpPr>
        <p:spPr/>
        <p:txBody>
          <a:bodyPr/>
          <a:lstStyle/>
          <a:p>
            <a:fld id="{32CD690E-2666-7143-816A-55AAA68CCB9F}" type="datetimeFigureOut">
              <a:rPr lang="en-US" smtClean="0"/>
              <a:t>11/2/2021</a:t>
            </a:fld>
            <a:endParaRPr lang="en-US"/>
          </a:p>
        </p:txBody>
      </p:sp>
      <p:sp>
        <p:nvSpPr>
          <p:cNvPr id="5" name="Footer Placeholder 4">
            <a:extLst>
              <a:ext uri="{FF2B5EF4-FFF2-40B4-BE49-F238E27FC236}">
                <a16:creationId xmlns:a16="http://schemas.microsoft.com/office/drawing/2014/main" id="{FB045015-073B-4748-9DC9-614F4E44F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F0859-C391-314A-9947-0F3EBA19A0DD}"/>
              </a:ext>
            </a:extLst>
          </p:cNvPr>
          <p:cNvSpPr>
            <a:spLocks noGrp="1"/>
          </p:cNvSpPr>
          <p:nvPr>
            <p:ph type="sldNum" sz="quarter" idx="12"/>
          </p:nvPr>
        </p:nvSpPr>
        <p:spPr/>
        <p:txBody>
          <a:bodyPr/>
          <a:lstStyle/>
          <a:p>
            <a:fld id="{C0E76F40-D040-EC4C-A12B-E1ABB37626C6}" type="slidenum">
              <a:rPr lang="en-US" smtClean="0"/>
              <a:t>‹#›</a:t>
            </a:fld>
            <a:endParaRPr lang="en-US"/>
          </a:p>
        </p:txBody>
      </p:sp>
      <p:sp>
        <p:nvSpPr>
          <p:cNvPr id="9" name="hc">
            <a:extLst>
              <a:ext uri="{FF2B5EF4-FFF2-40B4-BE49-F238E27FC236}">
                <a16:creationId xmlns:a16="http://schemas.microsoft.com/office/drawing/2014/main" id="{F30123FE-31FF-4E99-9383-F8253657FBF0}"/>
              </a:ext>
            </a:extLst>
          </p:cNvPr>
          <p:cNvSpPr txBox="1"/>
          <p:nvPr userDrawn="1"/>
        </p:nvSpPr>
        <p:spPr>
          <a:xfrm>
            <a:off x="0" y="0"/>
            <a:ext cx="12192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
        <p:nvSpPr>
          <p:cNvPr id="10" name="fc">
            <a:extLst>
              <a:ext uri="{FF2B5EF4-FFF2-40B4-BE49-F238E27FC236}">
                <a16:creationId xmlns:a16="http://schemas.microsoft.com/office/drawing/2014/main" id="{7E10CD8A-ACF9-4AB3-8ED3-0188E932A8DB}"/>
              </a:ext>
            </a:extLst>
          </p:cNvPr>
          <p:cNvSpPr txBox="1"/>
          <p:nvPr userDrawn="1"/>
        </p:nvSpPr>
        <p:spPr>
          <a:xfrm>
            <a:off x="0" y="6491288"/>
            <a:ext cx="12192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Tree>
    <p:extLst>
      <p:ext uri="{BB962C8B-B14F-4D97-AF65-F5344CB8AC3E}">
        <p14:creationId xmlns:p14="http://schemas.microsoft.com/office/powerpoint/2010/main" val="21079829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4">
          <p15:clr>
            <a:srgbClr val="FBAE40"/>
          </p15:clr>
        </p15:guide>
        <p15:guide id="4" orient="horz" pos="391">
          <p15:clr>
            <a:srgbClr val="FBAE40"/>
          </p15:clr>
        </p15:guide>
        <p15:guide id="5" orient="horz" pos="3929">
          <p15:clr>
            <a:srgbClr val="FBAE40"/>
          </p15:clr>
        </p15:guide>
        <p15:guide id="6" pos="710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081D-9D8A-40C8-844C-2D1123EF73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E17CD5-E850-4B90-BB84-B9E922BD4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BC750F-CDDF-47DF-90CE-B70929E7CF23}"/>
              </a:ext>
            </a:extLst>
          </p:cNvPr>
          <p:cNvSpPr>
            <a:spLocks noGrp="1"/>
          </p:cNvSpPr>
          <p:nvPr>
            <p:ph type="dt" sz="half" idx="10"/>
          </p:nvPr>
        </p:nvSpPr>
        <p:spPr/>
        <p:txBody>
          <a:bodyPr/>
          <a:lstStyle/>
          <a:p>
            <a:fld id="{4BE342AF-BFCE-4CD2-8A1C-30C7CB896D22}" type="datetimeFigureOut">
              <a:rPr lang="en-GB" smtClean="0"/>
              <a:t>02/11/2021</a:t>
            </a:fld>
            <a:endParaRPr lang="en-GB"/>
          </a:p>
        </p:txBody>
      </p:sp>
      <p:sp>
        <p:nvSpPr>
          <p:cNvPr id="5" name="Footer Placeholder 4">
            <a:extLst>
              <a:ext uri="{FF2B5EF4-FFF2-40B4-BE49-F238E27FC236}">
                <a16:creationId xmlns:a16="http://schemas.microsoft.com/office/drawing/2014/main" id="{7C846C75-913E-43E9-BA2E-88C3D9BE1B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70788F-0C49-4617-AC80-76558111DF3A}"/>
              </a:ext>
            </a:extLst>
          </p:cNvPr>
          <p:cNvSpPr>
            <a:spLocks noGrp="1"/>
          </p:cNvSpPr>
          <p:nvPr>
            <p:ph type="sldNum" sz="quarter" idx="12"/>
          </p:nvPr>
        </p:nvSpPr>
        <p:spPr/>
        <p:txBody>
          <a:bodyPr/>
          <a:lstStyle/>
          <a:p>
            <a:fld id="{92D4FA1A-A171-4B0C-B5FB-488B883B1E8A}" type="slidenum">
              <a:rPr lang="en-GB" smtClean="0"/>
              <a:t>‹#›</a:t>
            </a:fld>
            <a:endParaRPr lang="en-GB"/>
          </a:p>
        </p:txBody>
      </p:sp>
      <p:sp>
        <p:nvSpPr>
          <p:cNvPr id="7" name="hc">
            <a:extLst>
              <a:ext uri="{FF2B5EF4-FFF2-40B4-BE49-F238E27FC236}">
                <a16:creationId xmlns:a16="http://schemas.microsoft.com/office/drawing/2014/main" id="{41180E38-FF01-43A9-813C-4A45FFF0FAA1}"/>
              </a:ext>
            </a:extLst>
          </p:cNvPr>
          <p:cNvSpPr txBox="1"/>
          <p:nvPr userDrawn="1"/>
        </p:nvSpPr>
        <p:spPr>
          <a:xfrm>
            <a:off x="0" y="0"/>
            <a:ext cx="12192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
        <p:nvSpPr>
          <p:cNvPr id="8" name="fc">
            <a:extLst>
              <a:ext uri="{FF2B5EF4-FFF2-40B4-BE49-F238E27FC236}">
                <a16:creationId xmlns:a16="http://schemas.microsoft.com/office/drawing/2014/main" id="{8B198FBD-FAED-4B93-A3AB-7CD355FDA257}"/>
              </a:ext>
            </a:extLst>
          </p:cNvPr>
          <p:cNvSpPr txBox="1"/>
          <p:nvPr userDrawn="1"/>
        </p:nvSpPr>
        <p:spPr>
          <a:xfrm>
            <a:off x="0" y="6491288"/>
            <a:ext cx="12192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Tree>
    <p:extLst>
      <p:ext uri="{BB962C8B-B14F-4D97-AF65-F5344CB8AC3E}">
        <p14:creationId xmlns:p14="http://schemas.microsoft.com/office/powerpoint/2010/main" val="256197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ECD5-4E77-4EB5-BD41-A36F0FCD7BB5}"/>
              </a:ext>
            </a:extLst>
          </p:cNvPr>
          <p:cNvSpPr>
            <a:spLocks noGrp="1"/>
          </p:cNvSpPr>
          <p:nvPr>
            <p:ph type="title"/>
          </p:nvPr>
        </p:nvSpPr>
        <p:spPr>
          <a:xfrm>
            <a:off x="565486" y="567448"/>
            <a:ext cx="10515600" cy="60475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3BBCB6-D781-42C7-A3BE-B4BAA42BAF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8DD10A-FE11-4392-9DF9-3B18D3C9431F}"/>
              </a:ext>
            </a:extLst>
          </p:cNvPr>
          <p:cNvSpPr>
            <a:spLocks noGrp="1"/>
          </p:cNvSpPr>
          <p:nvPr>
            <p:ph type="dt" sz="half" idx="10"/>
          </p:nvPr>
        </p:nvSpPr>
        <p:spPr/>
        <p:txBody>
          <a:bodyPr/>
          <a:lstStyle/>
          <a:p>
            <a:fld id="{4BE342AF-BFCE-4CD2-8A1C-30C7CB896D22}" type="datetimeFigureOut">
              <a:rPr lang="en-GB" smtClean="0"/>
              <a:t>02/11/2021</a:t>
            </a:fld>
            <a:endParaRPr lang="en-GB"/>
          </a:p>
        </p:txBody>
      </p:sp>
      <p:sp>
        <p:nvSpPr>
          <p:cNvPr id="5" name="Footer Placeholder 4">
            <a:extLst>
              <a:ext uri="{FF2B5EF4-FFF2-40B4-BE49-F238E27FC236}">
                <a16:creationId xmlns:a16="http://schemas.microsoft.com/office/drawing/2014/main" id="{0E973740-1AA6-4B68-A109-ACEA22623D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A3F914-F03C-46E5-B6F4-69BAD2B5F731}"/>
              </a:ext>
            </a:extLst>
          </p:cNvPr>
          <p:cNvSpPr>
            <a:spLocks noGrp="1"/>
          </p:cNvSpPr>
          <p:nvPr>
            <p:ph type="sldNum" sz="quarter" idx="12"/>
          </p:nvPr>
        </p:nvSpPr>
        <p:spPr/>
        <p:txBody>
          <a:bodyPr/>
          <a:lstStyle/>
          <a:p>
            <a:fld id="{92D4FA1A-A171-4B0C-B5FB-488B883B1E8A}" type="slidenum">
              <a:rPr lang="en-GB" smtClean="0"/>
              <a:t>‹#›</a:t>
            </a:fld>
            <a:endParaRPr lang="en-GB"/>
          </a:p>
        </p:txBody>
      </p:sp>
    </p:spTree>
    <p:extLst>
      <p:ext uri="{BB962C8B-B14F-4D97-AF65-F5344CB8AC3E}">
        <p14:creationId xmlns:p14="http://schemas.microsoft.com/office/powerpoint/2010/main" val="44486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615C-CA4D-41BD-A125-EC9FEB1849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12B705-B9F4-415A-80D9-CEE7FA5BE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16CC68-34AD-4CAB-A173-4364C97E4261}"/>
              </a:ext>
            </a:extLst>
          </p:cNvPr>
          <p:cNvSpPr>
            <a:spLocks noGrp="1"/>
          </p:cNvSpPr>
          <p:nvPr>
            <p:ph type="dt" sz="half" idx="10"/>
          </p:nvPr>
        </p:nvSpPr>
        <p:spPr/>
        <p:txBody>
          <a:bodyPr/>
          <a:lstStyle/>
          <a:p>
            <a:fld id="{4BE342AF-BFCE-4CD2-8A1C-30C7CB896D22}" type="datetimeFigureOut">
              <a:rPr lang="en-GB" smtClean="0"/>
              <a:t>02/11/2021</a:t>
            </a:fld>
            <a:endParaRPr lang="en-GB"/>
          </a:p>
        </p:txBody>
      </p:sp>
      <p:sp>
        <p:nvSpPr>
          <p:cNvPr id="5" name="Footer Placeholder 4">
            <a:extLst>
              <a:ext uri="{FF2B5EF4-FFF2-40B4-BE49-F238E27FC236}">
                <a16:creationId xmlns:a16="http://schemas.microsoft.com/office/drawing/2014/main" id="{A2520490-AE40-47F5-AE7A-ED8B2CB5B8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6A2073-8A42-4686-B531-D921E56C1591}"/>
              </a:ext>
            </a:extLst>
          </p:cNvPr>
          <p:cNvSpPr>
            <a:spLocks noGrp="1"/>
          </p:cNvSpPr>
          <p:nvPr>
            <p:ph type="sldNum" sz="quarter" idx="12"/>
          </p:nvPr>
        </p:nvSpPr>
        <p:spPr/>
        <p:txBody>
          <a:bodyPr/>
          <a:lstStyle/>
          <a:p>
            <a:fld id="{92D4FA1A-A171-4B0C-B5FB-488B883B1E8A}" type="slidenum">
              <a:rPr lang="en-GB" smtClean="0"/>
              <a:t>‹#›</a:t>
            </a:fld>
            <a:endParaRPr lang="en-GB"/>
          </a:p>
        </p:txBody>
      </p:sp>
    </p:spTree>
    <p:extLst>
      <p:ext uri="{BB962C8B-B14F-4D97-AF65-F5344CB8AC3E}">
        <p14:creationId xmlns:p14="http://schemas.microsoft.com/office/powerpoint/2010/main" val="171860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6F535-F02A-49C8-81B2-A3B0091B02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D23CA2-B717-4F48-B086-A1BA753674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469EE7-532B-4EE8-8EE2-8B338DC9A0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B0354F-AD44-491A-8DA1-600FA683EA0D}"/>
              </a:ext>
            </a:extLst>
          </p:cNvPr>
          <p:cNvSpPr>
            <a:spLocks noGrp="1"/>
          </p:cNvSpPr>
          <p:nvPr>
            <p:ph type="dt" sz="half" idx="10"/>
          </p:nvPr>
        </p:nvSpPr>
        <p:spPr/>
        <p:txBody>
          <a:bodyPr/>
          <a:lstStyle/>
          <a:p>
            <a:fld id="{4BE342AF-BFCE-4CD2-8A1C-30C7CB896D22}" type="datetimeFigureOut">
              <a:rPr lang="en-GB" smtClean="0"/>
              <a:t>02/11/2021</a:t>
            </a:fld>
            <a:endParaRPr lang="en-GB"/>
          </a:p>
        </p:txBody>
      </p:sp>
      <p:sp>
        <p:nvSpPr>
          <p:cNvPr id="6" name="Footer Placeholder 5">
            <a:extLst>
              <a:ext uri="{FF2B5EF4-FFF2-40B4-BE49-F238E27FC236}">
                <a16:creationId xmlns:a16="http://schemas.microsoft.com/office/drawing/2014/main" id="{9E5218FA-8F65-4984-A94D-26F805A94E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70B8DC-4139-4583-900D-56FB28C41B92}"/>
              </a:ext>
            </a:extLst>
          </p:cNvPr>
          <p:cNvSpPr>
            <a:spLocks noGrp="1"/>
          </p:cNvSpPr>
          <p:nvPr>
            <p:ph type="sldNum" sz="quarter" idx="12"/>
          </p:nvPr>
        </p:nvSpPr>
        <p:spPr/>
        <p:txBody>
          <a:bodyPr/>
          <a:lstStyle/>
          <a:p>
            <a:fld id="{92D4FA1A-A171-4B0C-B5FB-488B883B1E8A}" type="slidenum">
              <a:rPr lang="en-GB" smtClean="0"/>
              <a:t>‹#›</a:t>
            </a:fld>
            <a:endParaRPr lang="en-GB"/>
          </a:p>
        </p:txBody>
      </p:sp>
    </p:spTree>
    <p:extLst>
      <p:ext uri="{BB962C8B-B14F-4D97-AF65-F5344CB8AC3E}">
        <p14:creationId xmlns:p14="http://schemas.microsoft.com/office/powerpoint/2010/main" val="424017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5CBE-8A6D-4AE9-B2BB-A277EC28BB3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41594E-E824-4128-B381-170351916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8FCD08-45E6-4365-8804-51D54276BC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EDF2D7-8D58-4951-9D9D-E72F72555D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921C46-F706-430C-9375-48A4B9D9B8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B2532B-FD89-4C58-986F-6E5FA9C5053A}"/>
              </a:ext>
            </a:extLst>
          </p:cNvPr>
          <p:cNvSpPr>
            <a:spLocks noGrp="1"/>
          </p:cNvSpPr>
          <p:nvPr>
            <p:ph type="dt" sz="half" idx="10"/>
          </p:nvPr>
        </p:nvSpPr>
        <p:spPr/>
        <p:txBody>
          <a:bodyPr/>
          <a:lstStyle/>
          <a:p>
            <a:fld id="{4BE342AF-BFCE-4CD2-8A1C-30C7CB896D22}" type="datetimeFigureOut">
              <a:rPr lang="en-GB" smtClean="0"/>
              <a:t>02/11/2021</a:t>
            </a:fld>
            <a:endParaRPr lang="en-GB"/>
          </a:p>
        </p:txBody>
      </p:sp>
      <p:sp>
        <p:nvSpPr>
          <p:cNvPr id="8" name="Footer Placeholder 7">
            <a:extLst>
              <a:ext uri="{FF2B5EF4-FFF2-40B4-BE49-F238E27FC236}">
                <a16:creationId xmlns:a16="http://schemas.microsoft.com/office/drawing/2014/main" id="{0DAA2602-9543-4384-8B3F-682283684C0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694FC9-12FB-430D-98CA-14204FD535ED}"/>
              </a:ext>
            </a:extLst>
          </p:cNvPr>
          <p:cNvSpPr>
            <a:spLocks noGrp="1"/>
          </p:cNvSpPr>
          <p:nvPr>
            <p:ph type="sldNum" sz="quarter" idx="12"/>
          </p:nvPr>
        </p:nvSpPr>
        <p:spPr/>
        <p:txBody>
          <a:bodyPr/>
          <a:lstStyle/>
          <a:p>
            <a:fld id="{92D4FA1A-A171-4B0C-B5FB-488B883B1E8A}" type="slidenum">
              <a:rPr lang="en-GB" smtClean="0"/>
              <a:t>‹#›</a:t>
            </a:fld>
            <a:endParaRPr lang="en-GB"/>
          </a:p>
        </p:txBody>
      </p:sp>
    </p:spTree>
    <p:extLst>
      <p:ext uri="{BB962C8B-B14F-4D97-AF65-F5344CB8AC3E}">
        <p14:creationId xmlns:p14="http://schemas.microsoft.com/office/powerpoint/2010/main" val="24107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6F33-A2EF-454F-8527-AF97E93D9E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E3A06C-A045-47BF-826D-7D473FBD9751}"/>
              </a:ext>
            </a:extLst>
          </p:cNvPr>
          <p:cNvSpPr>
            <a:spLocks noGrp="1"/>
          </p:cNvSpPr>
          <p:nvPr>
            <p:ph type="dt" sz="half" idx="10"/>
          </p:nvPr>
        </p:nvSpPr>
        <p:spPr/>
        <p:txBody>
          <a:bodyPr/>
          <a:lstStyle/>
          <a:p>
            <a:fld id="{4BE342AF-BFCE-4CD2-8A1C-30C7CB896D22}" type="datetimeFigureOut">
              <a:rPr lang="en-GB" smtClean="0"/>
              <a:t>02/11/2021</a:t>
            </a:fld>
            <a:endParaRPr lang="en-GB"/>
          </a:p>
        </p:txBody>
      </p:sp>
      <p:sp>
        <p:nvSpPr>
          <p:cNvPr id="4" name="Footer Placeholder 3">
            <a:extLst>
              <a:ext uri="{FF2B5EF4-FFF2-40B4-BE49-F238E27FC236}">
                <a16:creationId xmlns:a16="http://schemas.microsoft.com/office/drawing/2014/main" id="{D7D67AFB-C4AB-4F74-B566-0098FB6FB6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50EC0F-5921-4216-AF9A-0EF9AED2D997}"/>
              </a:ext>
            </a:extLst>
          </p:cNvPr>
          <p:cNvSpPr>
            <a:spLocks noGrp="1"/>
          </p:cNvSpPr>
          <p:nvPr>
            <p:ph type="sldNum" sz="quarter" idx="12"/>
          </p:nvPr>
        </p:nvSpPr>
        <p:spPr/>
        <p:txBody>
          <a:bodyPr/>
          <a:lstStyle/>
          <a:p>
            <a:fld id="{92D4FA1A-A171-4B0C-B5FB-488B883B1E8A}" type="slidenum">
              <a:rPr lang="en-GB" smtClean="0"/>
              <a:t>‹#›</a:t>
            </a:fld>
            <a:endParaRPr lang="en-GB"/>
          </a:p>
        </p:txBody>
      </p:sp>
    </p:spTree>
    <p:extLst>
      <p:ext uri="{BB962C8B-B14F-4D97-AF65-F5344CB8AC3E}">
        <p14:creationId xmlns:p14="http://schemas.microsoft.com/office/powerpoint/2010/main" val="161528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D1257-0486-414D-9FD8-D968ECCA4240}"/>
              </a:ext>
            </a:extLst>
          </p:cNvPr>
          <p:cNvSpPr>
            <a:spLocks noGrp="1"/>
          </p:cNvSpPr>
          <p:nvPr>
            <p:ph type="dt" sz="half" idx="10"/>
          </p:nvPr>
        </p:nvSpPr>
        <p:spPr/>
        <p:txBody>
          <a:bodyPr/>
          <a:lstStyle/>
          <a:p>
            <a:fld id="{4BE342AF-BFCE-4CD2-8A1C-30C7CB896D22}" type="datetimeFigureOut">
              <a:rPr lang="en-GB" smtClean="0"/>
              <a:t>02/11/2021</a:t>
            </a:fld>
            <a:endParaRPr lang="en-GB"/>
          </a:p>
        </p:txBody>
      </p:sp>
      <p:sp>
        <p:nvSpPr>
          <p:cNvPr id="3" name="Footer Placeholder 2">
            <a:extLst>
              <a:ext uri="{FF2B5EF4-FFF2-40B4-BE49-F238E27FC236}">
                <a16:creationId xmlns:a16="http://schemas.microsoft.com/office/drawing/2014/main" id="{CEAB9556-B242-43FB-ADE8-84540F1EF6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6027A7-4717-4593-8E64-423D24254265}"/>
              </a:ext>
            </a:extLst>
          </p:cNvPr>
          <p:cNvSpPr>
            <a:spLocks noGrp="1"/>
          </p:cNvSpPr>
          <p:nvPr>
            <p:ph type="sldNum" sz="quarter" idx="12"/>
          </p:nvPr>
        </p:nvSpPr>
        <p:spPr/>
        <p:txBody>
          <a:bodyPr/>
          <a:lstStyle/>
          <a:p>
            <a:fld id="{92D4FA1A-A171-4B0C-B5FB-488B883B1E8A}" type="slidenum">
              <a:rPr lang="en-GB" smtClean="0"/>
              <a:t>‹#›</a:t>
            </a:fld>
            <a:endParaRPr lang="en-GB"/>
          </a:p>
        </p:txBody>
      </p:sp>
    </p:spTree>
    <p:extLst>
      <p:ext uri="{BB962C8B-B14F-4D97-AF65-F5344CB8AC3E}">
        <p14:creationId xmlns:p14="http://schemas.microsoft.com/office/powerpoint/2010/main" val="4186326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1873250"/>
            <a:ext cx="12192000" cy="4191000"/>
          </a:xfrm>
          <a:prstGeom prst="rect">
            <a:avLst/>
          </a:prstGeom>
          <a:solidFill>
            <a:srgbClr val="1994C4"/>
          </a:solidFill>
          <a:ln>
            <a:noFill/>
          </a:ln>
        </p:spPr>
        <p:txBody>
          <a:bodyPr wrap="none" anchor="ctr"/>
          <a:lstStyle>
            <a:defPPr>
              <a:defRPr lang="en-GB"/>
            </a:defPPr>
            <a:lvl1pPr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a:lstStyle>
          <a:p>
            <a:pPr algn="ctr" eaLnBrk="0" hangingPunct="0">
              <a:defRPr/>
            </a:pPr>
            <a:endParaRPr lang="en-US" altLang="en-US" sz="2400">
              <a:solidFill>
                <a:srgbClr val="005596"/>
              </a:solidFill>
            </a:endParaRPr>
          </a:p>
        </p:txBody>
      </p:sp>
      <p:sp>
        <p:nvSpPr>
          <p:cNvPr id="14" name="hc"/>
          <p:cNvSpPr txBox="1"/>
          <p:nvPr userDrawn="1"/>
        </p:nvSpPr>
        <p:spPr>
          <a:xfrm>
            <a:off x="0" y="0"/>
            <a:ext cx="12192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
        <p:nvSpPr>
          <p:cNvPr id="15" name="fc"/>
          <p:cNvSpPr txBox="1"/>
          <p:nvPr userDrawn="1"/>
        </p:nvSpPr>
        <p:spPr>
          <a:xfrm>
            <a:off x="0" y="6491289"/>
            <a:ext cx="12192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pic>
        <p:nvPicPr>
          <p:cNvPr id="6" name="Picture 12" descr="NPL Logo 294 C">
            <a:extLst>
              <a:ext uri="{FF2B5EF4-FFF2-40B4-BE49-F238E27FC236}">
                <a16:creationId xmlns:a16="http://schemas.microsoft.com/office/drawing/2014/main" id="{29B47434-1F45-47E0-A260-9F0FBA63825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8013" y="620713"/>
            <a:ext cx="1981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70802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425EA5-8E54-4755-A8ED-99415501916E}"/>
              </a:ext>
            </a:extLst>
          </p:cNvPr>
          <p:cNvSpPr>
            <a:spLocks noGrp="1"/>
          </p:cNvSpPr>
          <p:nvPr>
            <p:ph type="title"/>
          </p:nvPr>
        </p:nvSpPr>
        <p:spPr>
          <a:xfrm>
            <a:off x="565486" y="560546"/>
            <a:ext cx="10515600" cy="61068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74E4DA-C9D4-48C2-9D62-5CCBFA22A0D1}"/>
              </a:ext>
            </a:extLst>
          </p:cNvPr>
          <p:cNvSpPr>
            <a:spLocks noGrp="1"/>
          </p:cNvSpPr>
          <p:nvPr>
            <p:ph type="body" idx="1"/>
          </p:nvPr>
        </p:nvSpPr>
        <p:spPr>
          <a:xfrm>
            <a:off x="565486" y="1242695"/>
            <a:ext cx="10515600" cy="4197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AF258D-A64D-4DF5-9A87-A3AB0B5DB2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342AF-BFCE-4CD2-8A1C-30C7CB896D22}" type="datetimeFigureOut">
              <a:rPr lang="en-GB" smtClean="0"/>
              <a:t>02/11/2021</a:t>
            </a:fld>
            <a:endParaRPr lang="en-GB"/>
          </a:p>
        </p:txBody>
      </p:sp>
      <p:sp>
        <p:nvSpPr>
          <p:cNvPr id="5" name="Footer Placeholder 4">
            <a:extLst>
              <a:ext uri="{FF2B5EF4-FFF2-40B4-BE49-F238E27FC236}">
                <a16:creationId xmlns:a16="http://schemas.microsoft.com/office/drawing/2014/main" id="{8F3F9D89-F9C7-4F2F-ACC8-AD33E4EE88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6A9DF1-F19A-4F9B-8CCE-AC81EFFED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4FA1A-A171-4B0C-B5FB-488B883B1E8A}" type="slidenum">
              <a:rPr lang="en-GB" smtClean="0"/>
              <a:t>‹#›</a:t>
            </a:fld>
            <a:endParaRPr lang="en-GB"/>
          </a:p>
        </p:txBody>
      </p:sp>
      <p:sp>
        <p:nvSpPr>
          <p:cNvPr id="7" name="hc">
            <a:extLst>
              <a:ext uri="{FF2B5EF4-FFF2-40B4-BE49-F238E27FC236}">
                <a16:creationId xmlns:a16="http://schemas.microsoft.com/office/drawing/2014/main" id="{160EFF96-7B8F-4CFA-91AF-29FF15001340}"/>
              </a:ext>
            </a:extLst>
          </p:cNvPr>
          <p:cNvSpPr txBox="1"/>
          <p:nvPr userDrawn="1"/>
        </p:nvSpPr>
        <p:spPr>
          <a:xfrm>
            <a:off x="0" y="0"/>
            <a:ext cx="12192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
        <p:nvSpPr>
          <p:cNvPr id="8" name="fc">
            <a:extLst>
              <a:ext uri="{FF2B5EF4-FFF2-40B4-BE49-F238E27FC236}">
                <a16:creationId xmlns:a16="http://schemas.microsoft.com/office/drawing/2014/main" id="{7264CDB4-2AB3-440B-B53E-D7B6741B1A81}"/>
              </a:ext>
            </a:extLst>
          </p:cNvPr>
          <p:cNvSpPr txBox="1"/>
          <p:nvPr userDrawn="1"/>
        </p:nvSpPr>
        <p:spPr>
          <a:xfrm>
            <a:off x="0" y="6491288"/>
            <a:ext cx="12192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pic>
        <p:nvPicPr>
          <p:cNvPr id="11" name="Picture 10" descr="A picture containing clock, drawing&#10;&#10;Description automatically generated">
            <a:extLst>
              <a:ext uri="{FF2B5EF4-FFF2-40B4-BE49-F238E27FC236}">
                <a16:creationId xmlns:a16="http://schemas.microsoft.com/office/drawing/2014/main" id="{F775D6E8-50C6-407C-8118-DCCC97902B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79423" y="560546"/>
            <a:ext cx="1247091" cy="459899"/>
          </a:xfrm>
          <a:prstGeom prst="rect">
            <a:avLst/>
          </a:prstGeom>
        </p:spPr>
      </p:pic>
    </p:spTree>
    <p:extLst>
      <p:ext uri="{BB962C8B-B14F-4D97-AF65-F5344CB8AC3E}">
        <p14:creationId xmlns:p14="http://schemas.microsoft.com/office/powerpoint/2010/main" val="2358072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algn="l" defTabSz="914400" rtl="0" eaLnBrk="1" fontAlgn="base" latinLnBrk="0" hangingPunct="1">
        <a:lnSpc>
          <a:spcPct val="90000"/>
        </a:lnSpc>
        <a:spcBef>
          <a:spcPct val="0"/>
        </a:spcBef>
        <a:spcAft>
          <a:spcPct val="0"/>
        </a:spcAft>
        <a:buNone/>
        <a:defRPr lang="en-GB" sz="2800" b="1" kern="0" dirty="0">
          <a:solidFill>
            <a:srgbClr val="1994C4"/>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FFC0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C0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C00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C000"/>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hyperlink" Target="https://pixabay.com/es/equipo-red-servidor-web-156951/" TargetMode="Externa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xml"/><Relationship Id="rId5" Type="http://schemas.openxmlformats.org/officeDocument/2006/relationships/image" Target="../media/image22.png"/><Relationship Id="rId4" Type="http://schemas.openxmlformats.org/officeDocument/2006/relationships/image" Target="../media/image21.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3A7D-B516-494D-A36C-6E3026290F8F}"/>
              </a:ext>
            </a:extLst>
          </p:cNvPr>
          <p:cNvSpPr>
            <a:spLocks noGrp="1"/>
          </p:cNvSpPr>
          <p:nvPr>
            <p:ph type="ctrTitle"/>
          </p:nvPr>
        </p:nvSpPr>
        <p:spPr>
          <a:xfrm>
            <a:off x="3720737" y="5853952"/>
            <a:ext cx="5163287" cy="891675"/>
          </a:xfrm>
        </p:spPr>
        <p:txBody>
          <a:bodyPr>
            <a:normAutofit/>
          </a:bodyPr>
          <a:lstStyle/>
          <a:p>
            <a:pPr algn="ctr"/>
            <a:r>
              <a:rPr lang="en-US" sz="2000" spc="0" dirty="0">
                <a:latin typeface="+mn-lt"/>
              </a:rPr>
              <a:t>National Timing Centre </a:t>
            </a:r>
            <a:r>
              <a:rPr lang="en-US" sz="2000" spc="0" dirty="0" err="1">
                <a:latin typeface="+mn-lt"/>
              </a:rPr>
              <a:t>Programme</a:t>
            </a:r>
            <a:endParaRPr lang="en-US" sz="2000" spc="0" dirty="0">
              <a:latin typeface="+mn-lt"/>
            </a:endParaRPr>
          </a:p>
        </p:txBody>
      </p:sp>
      <p:sp>
        <p:nvSpPr>
          <p:cNvPr id="5" name="Subtitle 4">
            <a:extLst>
              <a:ext uri="{FF2B5EF4-FFF2-40B4-BE49-F238E27FC236}">
                <a16:creationId xmlns:a16="http://schemas.microsoft.com/office/drawing/2014/main" id="{56B44BA6-3CF8-4B85-94A7-6FE09A29B341}"/>
              </a:ext>
            </a:extLst>
          </p:cNvPr>
          <p:cNvSpPr>
            <a:spLocks noGrp="1"/>
          </p:cNvSpPr>
          <p:nvPr>
            <p:ph type="subTitle" idx="1"/>
          </p:nvPr>
        </p:nvSpPr>
        <p:spPr>
          <a:xfrm>
            <a:off x="10327278" y="6081395"/>
            <a:ext cx="1530452" cy="664233"/>
          </a:xfrm>
        </p:spPr>
        <p:txBody>
          <a:bodyPr>
            <a:normAutofit fontScale="85000" lnSpcReduction="10000"/>
          </a:bodyPr>
          <a:lstStyle/>
          <a:p>
            <a:endParaRPr lang="en-GB" b="1" dirty="0"/>
          </a:p>
          <a:p>
            <a:r>
              <a:rPr lang="en-GB" sz="2200" b="1" dirty="0">
                <a:cs typeface="Arial" panose="020B0604020202020204" pitchFamily="34" charset="0"/>
              </a:rPr>
              <a:t>npl.co.uk/</a:t>
            </a:r>
            <a:r>
              <a:rPr lang="en-GB" sz="2200" b="1" dirty="0" err="1">
                <a:cs typeface="Arial" panose="020B0604020202020204" pitchFamily="34" charset="0"/>
              </a:rPr>
              <a:t>ntc</a:t>
            </a:r>
            <a:endParaRPr lang="en-GB" sz="2200" b="1" dirty="0">
              <a:cs typeface="Arial" panose="020B0604020202020204" pitchFamily="34" charset="0"/>
            </a:endParaRPr>
          </a:p>
        </p:txBody>
      </p:sp>
      <p:sp>
        <p:nvSpPr>
          <p:cNvPr id="4" name="Subtitle 2">
            <a:extLst>
              <a:ext uri="{FF2B5EF4-FFF2-40B4-BE49-F238E27FC236}">
                <a16:creationId xmlns:a16="http://schemas.microsoft.com/office/drawing/2014/main" id="{B4E05C52-C9E9-4690-B16C-2548D5EDF88A}"/>
              </a:ext>
            </a:extLst>
          </p:cNvPr>
          <p:cNvSpPr txBox="1">
            <a:spLocks/>
          </p:cNvSpPr>
          <p:nvPr/>
        </p:nvSpPr>
        <p:spPr>
          <a:xfrm>
            <a:off x="565485" y="3153200"/>
            <a:ext cx="10547992" cy="1100426"/>
          </a:xfr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a:solidFill>
                  <a:schemeClr val="bg1"/>
                </a:solidFill>
                <a:cs typeface="Arial" panose="020B0604020202020204" pitchFamily="34" charset="0"/>
              </a:rPr>
              <a:t>Time and Frequency Dissemination to Support Innovation</a:t>
            </a:r>
          </a:p>
          <a:p>
            <a:endParaRPr lang="en-GB" dirty="0">
              <a:solidFill>
                <a:schemeClr val="bg1"/>
              </a:solidFill>
            </a:endParaRPr>
          </a:p>
          <a:p>
            <a:r>
              <a:rPr lang="en-GB" sz="3200" dirty="0">
                <a:solidFill>
                  <a:schemeClr val="bg1"/>
                </a:solidFill>
                <a:cs typeface="Arial" panose="020B0604020202020204" pitchFamily="34" charset="0"/>
              </a:rPr>
              <a:t>Ali Ashkhasi </a:t>
            </a:r>
          </a:p>
          <a:p>
            <a:r>
              <a:rPr lang="en-GB" sz="3200" dirty="0">
                <a:solidFill>
                  <a:schemeClr val="bg1"/>
                </a:solidFill>
                <a:cs typeface="Arial" panose="020B0604020202020204" pitchFamily="34" charset="0"/>
              </a:rPr>
              <a:t>Senior Research Scientist </a:t>
            </a:r>
          </a:p>
        </p:txBody>
      </p:sp>
      <p:sp>
        <p:nvSpPr>
          <p:cNvPr id="6" name="Text Placeholder 8">
            <a:extLst>
              <a:ext uri="{FF2B5EF4-FFF2-40B4-BE49-F238E27FC236}">
                <a16:creationId xmlns:a16="http://schemas.microsoft.com/office/drawing/2014/main" id="{F5051750-B05E-441A-81BC-A89EBFD80B1B}"/>
              </a:ext>
            </a:extLst>
          </p:cNvPr>
          <p:cNvSpPr txBox="1">
            <a:spLocks/>
          </p:cNvSpPr>
          <p:nvPr/>
        </p:nvSpPr>
        <p:spPr>
          <a:xfrm>
            <a:off x="542626" y="2340714"/>
            <a:ext cx="11206404" cy="1100426"/>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ITSF 2021</a:t>
            </a:r>
            <a:endParaRPr lang="en-GB" sz="3600" b="1" dirty="0">
              <a:solidFill>
                <a:schemeClr val="bg1"/>
              </a:solidFill>
              <a:cs typeface="Arial" panose="020B0604020202020204" pitchFamily="34" charset="0"/>
            </a:endParaRPr>
          </a:p>
        </p:txBody>
      </p:sp>
      <p:pic>
        <p:nvPicPr>
          <p:cNvPr id="7" name="Picture 6">
            <a:extLst>
              <a:ext uri="{FF2B5EF4-FFF2-40B4-BE49-F238E27FC236}">
                <a16:creationId xmlns:a16="http://schemas.microsoft.com/office/drawing/2014/main" id="{752C5CF6-62DD-4B46-9908-488C9DC3629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34271" y="5506156"/>
            <a:ext cx="1562099" cy="1129187"/>
          </a:xfrm>
          <a:prstGeom prst="rect">
            <a:avLst/>
          </a:prstGeom>
        </p:spPr>
      </p:pic>
    </p:spTree>
    <p:extLst>
      <p:ext uri="{BB962C8B-B14F-4D97-AF65-F5344CB8AC3E}">
        <p14:creationId xmlns:p14="http://schemas.microsoft.com/office/powerpoint/2010/main" val="390201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11CA-E595-49EF-915F-2E3506D689EB}"/>
              </a:ext>
            </a:extLst>
          </p:cNvPr>
          <p:cNvSpPr>
            <a:spLocks noGrp="1"/>
          </p:cNvSpPr>
          <p:nvPr>
            <p:ph type="title"/>
          </p:nvPr>
        </p:nvSpPr>
        <p:spPr>
          <a:xfrm>
            <a:off x="384511" y="531971"/>
            <a:ext cx="10515600" cy="610682"/>
          </a:xfrm>
        </p:spPr>
        <p:txBody>
          <a:bodyPr/>
          <a:lstStyle/>
          <a:p>
            <a:r>
              <a:rPr lang="en-GB" dirty="0"/>
              <a:t>Summary </a:t>
            </a:r>
          </a:p>
        </p:txBody>
      </p:sp>
      <p:sp>
        <p:nvSpPr>
          <p:cNvPr id="3" name="TextBox 2">
            <a:extLst>
              <a:ext uri="{FF2B5EF4-FFF2-40B4-BE49-F238E27FC236}">
                <a16:creationId xmlns:a16="http://schemas.microsoft.com/office/drawing/2014/main" id="{D4BEC9F1-137B-4B31-A9B1-CD965F2DEAAF}"/>
              </a:ext>
            </a:extLst>
          </p:cNvPr>
          <p:cNvSpPr txBox="1"/>
          <p:nvPr/>
        </p:nvSpPr>
        <p:spPr>
          <a:xfrm>
            <a:off x="1047750" y="1620411"/>
            <a:ext cx="9553575" cy="4093428"/>
          </a:xfrm>
          <a:prstGeom prst="rect">
            <a:avLst/>
          </a:prstGeom>
          <a:noFill/>
        </p:spPr>
        <p:txBody>
          <a:bodyPr wrap="square" rtlCol="0">
            <a:spAutoFit/>
          </a:bodyPr>
          <a:lstStyle/>
          <a:p>
            <a:pPr marL="285750" indent="-285750">
              <a:buFont typeface="Arial" panose="020B0604020202020204" pitchFamily="34" charset="0"/>
              <a:buChar char="•"/>
            </a:pPr>
            <a:r>
              <a:rPr lang="en-GB" sz="2000" dirty="0"/>
              <a:t>Under I-UK call 1, over £2m invested in 17 feasibility studies, studying innovative dissemination and applications of TFS.</a:t>
            </a:r>
          </a:p>
          <a:p>
            <a:endParaRPr lang="en-GB" sz="2000" dirty="0"/>
          </a:p>
          <a:p>
            <a:pPr marL="285750" indent="-285750">
              <a:buFont typeface="Arial" panose="020B0604020202020204" pitchFamily="34" charset="0"/>
              <a:buChar char="•"/>
            </a:pPr>
            <a:r>
              <a:rPr lang="en-GB" sz="2000" dirty="0"/>
              <a:t>Second competition opening date will be March 2022 and will offer opportunities for demonstrator projects as well as feasibility studies.</a:t>
            </a:r>
          </a:p>
          <a:p>
            <a:endParaRPr lang="en-GB" sz="2000" dirty="0"/>
          </a:p>
          <a:p>
            <a:pPr marL="285750" indent="-285750">
              <a:buFont typeface="Arial" panose="020B0604020202020204" pitchFamily="34" charset="0"/>
              <a:buChar char="•"/>
            </a:pPr>
            <a:r>
              <a:rPr lang="en-GB" sz="2000" dirty="0"/>
              <a:t>The prototype innovation node for Scotland has been designed, developed and tested at NPL. We are aiming to install the final solution at University of Strathclyde by April 2022.</a:t>
            </a:r>
          </a:p>
          <a:p>
            <a:endParaRPr lang="en-GB" sz="2000" dirty="0"/>
          </a:p>
          <a:p>
            <a:pPr marL="285750" indent="-285750">
              <a:buFont typeface="Arial" panose="020B0604020202020204" pitchFamily="34" charset="0"/>
              <a:buChar char="•"/>
            </a:pPr>
            <a:r>
              <a:rPr lang="en-GB" sz="2000" dirty="0"/>
              <a:t>The University of Surrey innovation node is under the final test stages. The WR signal traceable to UTC(NPL) with 1 PPS and 10 MHz signals will be available for different applications in few months.</a:t>
            </a:r>
          </a:p>
        </p:txBody>
      </p:sp>
    </p:spTree>
    <p:extLst>
      <p:ext uri="{BB962C8B-B14F-4D97-AF65-F5344CB8AC3E}">
        <p14:creationId xmlns:p14="http://schemas.microsoft.com/office/powerpoint/2010/main" val="2318994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DEFD36-C9C3-784E-95E9-754C90FFD7EB}"/>
              </a:ext>
            </a:extLst>
          </p:cNvPr>
          <p:cNvSpPr/>
          <p:nvPr/>
        </p:nvSpPr>
        <p:spPr>
          <a:xfrm>
            <a:off x="0" y="0"/>
            <a:ext cx="12192000" cy="6858000"/>
          </a:xfrm>
          <a:prstGeom prst="rect">
            <a:avLst/>
          </a:prstGeom>
          <a:solidFill>
            <a:srgbClr val="0A4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799AF8-76D1-4D43-A3AD-2C5CBE4DF595}"/>
              </a:ext>
            </a:extLst>
          </p:cNvPr>
          <p:cNvSpPr txBox="1"/>
          <p:nvPr/>
        </p:nvSpPr>
        <p:spPr>
          <a:xfrm>
            <a:off x="134984" y="6001533"/>
            <a:ext cx="4053840" cy="707886"/>
          </a:xfrm>
          <a:prstGeom prst="rect">
            <a:avLst/>
          </a:prstGeom>
          <a:noFill/>
        </p:spPr>
        <p:txBody>
          <a:bodyPr wrap="square" rtlCol="0">
            <a:spAutoFit/>
          </a:bodyPr>
          <a:lstStyle/>
          <a:p>
            <a:pPr algn="ctr"/>
            <a:r>
              <a:rPr lang="en-US" sz="4000" b="1" spc="300">
                <a:solidFill>
                  <a:schemeClr val="bg1"/>
                </a:solidFill>
                <a:latin typeface="Arial" panose="020B0604020202020204" pitchFamily="34" charset="0"/>
                <a:cs typeface="Arial" panose="020B0604020202020204" pitchFamily="34" charset="0"/>
              </a:rPr>
              <a:t>npl.co.uk/</a:t>
            </a:r>
            <a:r>
              <a:rPr lang="en-US" sz="4000" b="1" spc="300" err="1">
                <a:solidFill>
                  <a:schemeClr val="bg1"/>
                </a:solidFill>
                <a:latin typeface="Arial" panose="020B0604020202020204" pitchFamily="34" charset="0"/>
                <a:cs typeface="Arial" panose="020B0604020202020204" pitchFamily="34" charset="0"/>
              </a:rPr>
              <a:t>ntc</a:t>
            </a:r>
            <a:endParaRPr lang="en-US" sz="4000" b="1" spc="300">
              <a:solidFill>
                <a:schemeClr val="bg1"/>
              </a:solidFill>
              <a:latin typeface="Arial" panose="020B0604020202020204" pitchFamily="34" charset="0"/>
              <a:cs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DDAB6583-4E0E-EB42-8742-F5BFDEFB16D4}"/>
              </a:ext>
            </a:extLst>
          </p:cNvPr>
          <p:cNvPicPr>
            <a:picLocks noChangeAspect="1"/>
          </p:cNvPicPr>
          <p:nvPr/>
        </p:nvPicPr>
        <p:blipFill>
          <a:blip r:embed="rId3"/>
          <a:stretch>
            <a:fillRect/>
          </a:stretch>
        </p:blipFill>
        <p:spPr>
          <a:xfrm>
            <a:off x="685293" y="684405"/>
            <a:ext cx="2271774" cy="562320"/>
          </a:xfrm>
          <a:prstGeom prst="rect">
            <a:avLst/>
          </a:prstGeom>
        </p:spPr>
      </p:pic>
      <p:sp>
        <p:nvSpPr>
          <p:cNvPr id="6" name="TextBox 5">
            <a:extLst>
              <a:ext uri="{FF2B5EF4-FFF2-40B4-BE49-F238E27FC236}">
                <a16:creationId xmlns:a16="http://schemas.microsoft.com/office/drawing/2014/main" id="{FF687B0D-039A-4449-A280-4F4D18BEFB24}"/>
              </a:ext>
            </a:extLst>
          </p:cNvPr>
          <p:cNvSpPr txBox="1"/>
          <p:nvPr/>
        </p:nvSpPr>
        <p:spPr>
          <a:xfrm>
            <a:off x="8003177" y="6487886"/>
            <a:ext cx="4053840" cy="230832"/>
          </a:xfrm>
          <a:prstGeom prst="rect">
            <a:avLst/>
          </a:prstGeom>
          <a:noFill/>
        </p:spPr>
        <p:txBody>
          <a:bodyPr wrap="square" rtlCol="0">
            <a:spAutoFit/>
          </a:bodyPr>
          <a:lstStyle/>
          <a:p>
            <a:pPr algn="r"/>
            <a:r>
              <a:rPr lang="en-GB" sz="900" dirty="0">
                <a:solidFill>
                  <a:schemeClr val="bg1"/>
                </a:solidFill>
              </a:rPr>
              <a:t>© NPL Management Limited, 2021</a:t>
            </a:r>
            <a:endParaRPr lang="en-US" sz="900" b="1" spc="300" dirty="0">
              <a:solidFill>
                <a:schemeClr val="bg1"/>
              </a:solidFill>
              <a:latin typeface="Arial" panose="020B0604020202020204" pitchFamily="34" charset="0"/>
              <a:cs typeface="Arial" panose="020B0604020202020204" pitchFamily="34" charset="0"/>
            </a:endParaRPr>
          </a:p>
        </p:txBody>
      </p:sp>
      <p:sp>
        <p:nvSpPr>
          <p:cNvPr id="7" name="Text Placeholder 1">
            <a:extLst>
              <a:ext uri="{FF2B5EF4-FFF2-40B4-BE49-F238E27FC236}">
                <a16:creationId xmlns:a16="http://schemas.microsoft.com/office/drawing/2014/main" id="{BBE7935E-E66A-42CA-8B05-F747064987A1}"/>
              </a:ext>
            </a:extLst>
          </p:cNvPr>
          <p:cNvSpPr txBox="1">
            <a:spLocks/>
          </p:cNvSpPr>
          <p:nvPr/>
        </p:nvSpPr>
        <p:spPr>
          <a:xfrm>
            <a:off x="215368" y="3876072"/>
            <a:ext cx="11206404" cy="68884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800">
              <a:solidFill>
                <a:schemeClr val="bg1"/>
              </a:solidFill>
            </a:endParaRPr>
          </a:p>
        </p:txBody>
      </p:sp>
      <p:sp>
        <p:nvSpPr>
          <p:cNvPr id="9" name="Text Placeholder 2">
            <a:extLst>
              <a:ext uri="{FF2B5EF4-FFF2-40B4-BE49-F238E27FC236}">
                <a16:creationId xmlns:a16="http://schemas.microsoft.com/office/drawing/2014/main" id="{B63F2477-8EE8-493F-B8B8-6609B7678F45}"/>
              </a:ext>
            </a:extLst>
          </p:cNvPr>
          <p:cNvSpPr txBox="1">
            <a:spLocks/>
          </p:cNvSpPr>
          <p:nvPr/>
        </p:nvSpPr>
        <p:spPr>
          <a:xfrm>
            <a:off x="215368" y="4428445"/>
            <a:ext cx="11206404" cy="11004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000">
                <a:solidFill>
                  <a:schemeClr val="bg1"/>
                </a:solidFill>
              </a:rPr>
              <a:t>National Time Scale Group</a:t>
            </a:r>
          </a:p>
          <a:p>
            <a:pPr algn="l"/>
            <a:r>
              <a:rPr lang="en-GB" sz="2000">
                <a:solidFill>
                  <a:schemeClr val="bg1"/>
                </a:solidFill>
              </a:rPr>
              <a:t>National Physical Laboratory</a:t>
            </a:r>
          </a:p>
        </p:txBody>
      </p:sp>
      <p:sp>
        <p:nvSpPr>
          <p:cNvPr id="10" name="TextBox 9">
            <a:extLst>
              <a:ext uri="{FF2B5EF4-FFF2-40B4-BE49-F238E27FC236}">
                <a16:creationId xmlns:a16="http://schemas.microsoft.com/office/drawing/2014/main" id="{2145782D-5452-48EC-A58C-23ACBD6789BC}"/>
              </a:ext>
            </a:extLst>
          </p:cNvPr>
          <p:cNvSpPr txBox="1"/>
          <p:nvPr/>
        </p:nvSpPr>
        <p:spPr>
          <a:xfrm>
            <a:off x="3930715" y="2514541"/>
            <a:ext cx="4899546" cy="584775"/>
          </a:xfrm>
          <a:prstGeom prst="rect">
            <a:avLst/>
          </a:prstGeom>
          <a:noFill/>
        </p:spPr>
        <p:txBody>
          <a:bodyPr wrap="square" rtlCol="0">
            <a:spAutoFit/>
          </a:bodyPr>
          <a:lstStyle/>
          <a:p>
            <a:r>
              <a:rPr lang="en-GB" sz="3200" b="1" dirty="0">
                <a:solidFill>
                  <a:schemeClr val="bg1"/>
                </a:solidFill>
              </a:rPr>
              <a:t>Thank you for listening!</a:t>
            </a:r>
          </a:p>
        </p:txBody>
      </p:sp>
      <p:pic>
        <p:nvPicPr>
          <p:cNvPr id="11" name="Picture 10">
            <a:extLst>
              <a:ext uri="{FF2B5EF4-FFF2-40B4-BE49-F238E27FC236}">
                <a16:creationId xmlns:a16="http://schemas.microsoft.com/office/drawing/2014/main" id="{BD51C041-76F7-45E9-96D3-F4091D2B28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611488" y="338146"/>
            <a:ext cx="2209532" cy="1665943"/>
          </a:xfrm>
          <a:prstGeom prst="rect">
            <a:avLst/>
          </a:prstGeom>
        </p:spPr>
      </p:pic>
      <p:sp>
        <p:nvSpPr>
          <p:cNvPr id="12" name="TextBox 11">
            <a:extLst>
              <a:ext uri="{FF2B5EF4-FFF2-40B4-BE49-F238E27FC236}">
                <a16:creationId xmlns:a16="http://schemas.microsoft.com/office/drawing/2014/main" id="{773C2EFB-B950-4050-9605-3D2B952772A1}"/>
              </a:ext>
            </a:extLst>
          </p:cNvPr>
          <p:cNvSpPr txBox="1"/>
          <p:nvPr/>
        </p:nvSpPr>
        <p:spPr>
          <a:xfrm>
            <a:off x="5776750" y="5811456"/>
            <a:ext cx="6107023" cy="738664"/>
          </a:xfrm>
          <a:prstGeom prst="rect">
            <a:avLst/>
          </a:prstGeom>
          <a:noFill/>
        </p:spPr>
        <p:txBody>
          <a:bodyPr wrap="square" rtlCol="0">
            <a:spAutoFit/>
          </a:bodyPr>
          <a:lstStyle/>
          <a:p>
            <a:r>
              <a:rPr lang="en-GB" sz="1400" i="1" dirty="0">
                <a:solidFill>
                  <a:schemeClr val="bg1"/>
                </a:solidFill>
                <a:latin typeface="Arial" charset="0"/>
              </a:rPr>
              <a:t>The National Physical Laboratory is operated by NPL Management Ltd, a wholly-owned company of the Department for Business, Energy and Industrial Strategy (BEIS).</a:t>
            </a:r>
          </a:p>
        </p:txBody>
      </p:sp>
    </p:spTree>
    <p:extLst>
      <p:ext uri="{BB962C8B-B14F-4D97-AF65-F5344CB8AC3E}">
        <p14:creationId xmlns:p14="http://schemas.microsoft.com/office/powerpoint/2010/main" val="372890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85F3CC-8F9F-4A23-BE15-209D0F231296}"/>
              </a:ext>
            </a:extLst>
          </p:cNvPr>
          <p:cNvGrpSpPr/>
          <p:nvPr/>
        </p:nvGrpSpPr>
        <p:grpSpPr>
          <a:xfrm>
            <a:off x="1844981" y="3306226"/>
            <a:ext cx="9352016" cy="3277065"/>
            <a:chOff x="2140256" y="3209652"/>
            <a:chExt cx="9352016" cy="3277065"/>
          </a:xfrm>
        </p:grpSpPr>
        <p:sp>
          <p:nvSpPr>
            <p:cNvPr id="3" name="TextBox 2">
              <a:extLst>
                <a:ext uri="{FF2B5EF4-FFF2-40B4-BE49-F238E27FC236}">
                  <a16:creationId xmlns:a16="http://schemas.microsoft.com/office/drawing/2014/main" id="{CEBF397B-1AE7-4F1F-98F2-EF41180ACD28}"/>
                </a:ext>
              </a:extLst>
            </p:cNvPr>
            <p:cNvSpPr txBox="1"/>
            <p:nvPr/>
          </p:nvSpPr>
          <p:spPr>
            <a:xfrm>
              <a:off x="3338341" y="3255236"/>
              <a:ext cx="2757659" cy="646331"/>
            </a:xfrm>
            <a:prstGeom prst="rect">
              <a:avLst/>
            </a:prstGeom>
            <a:noFill/>
          </p:spPr>
          <p:txBody>
            <a:bodyPr wrap="square" rtlCol="0">
              <a:spAutoFit/>
            </a:bodyPr>
            <a:lstStyle/>
            <a:p>
              <a:r>
                <a:rPr lang="en-GB" b="1" dirty="0"/>
                <a:t>Energy </a:t>
              </a:r>
            </a:p>
            <a:p>
              <a:r>
                <a:rPr lang="en-GB" dirty="0"/>
                <a:t>Timing and positioning</a:t>
              </a:r>
            </a:p>
          </p:txBody>
        </p:sp>
        <p:sp>
          <p:nvSpPr>
            <p:cNvPr id="5" name="TextBox 4">
              <a:extLst>
                <a:ext uri="{FF2B5EF4-FFF2-40B4-BE49-F238E27FC236}">
                  <a16:creationId xmlns:a16="http://schemas.microsoft.com/office/drawing/2014/main" id="{5207828F-9D9E-4F63-966D-AF0C7F7043AF}"/>
                </a:ext>
              </a:extLst>
            </p:cNvPr>
            <p:cNvSpPr txBox="1"/>
            <p:nvPr/>
          </p:nvSpPr>
          <p:spPr>
            <a:xfrm>
              <a:off x="2140256" y="3941158"/>
              <a:ext cx="2240450" cy="646331"/>
            </a:xfrm>
            <a:prstGeom prst="rect">
              <a:avLst/>
            </a:prstGeom>
            <a:noFill/>
          </p:spPr>
          <p:txBody>
            <a:bodyPr wrap="square" rtlCol="0">
              <a:spAutoFit/>
            </a:bodyPr>
            <a:lstStyle/>
            <a:p>
              <a:r>
                <a:rPr lang="en-GB" b="1" dirty="0"/>
                <a:t>Broadcasting</a:t>
              </a:r>
            </a:p>
            <a:p>
              <a:r>
                <a:rPr lang="en-GB" dirty="0"/>
                <a:t>Timing</a:t>
              </a:r>
            </a:p>
          </p:txBody>
        </p:sp>
        <p:sp>
          <p:nvSpPr>
            <p:cNvPr id="6" name="TextBox 5">
              <a:extLst>
                <a:ext uri="{FF2B5EF4-FFF2-40B4-BE49-F238E27FC236}">
                  <a16:creationId xmlns:a16="http://schemas.microsoft.com/office/drawing/2014/main" id="{31DEDA52-9586-454A-9BAC-9D7B1D4B4AB3}"/>
                </a:ext>
              </a:extLst>
            </p:cNvPr>
            <p:cNvSpPr txBox="1"/>
            <p:nvPr/>
          </p:nvSpPr>
          <p:spPr>
            <a:xfrm>
              <a:off x="7940193" y="5631619"/>
              <a:ext cx="3246120" cy="646331"/>
            </a:xfrm>
            <a:prstGeom prst="rect">
              <a:avLst/>
            </a:prstGeom>
            <a:noFill/>
          </p:spPr>
          <p:txBody>
            <a:bodyPr wrap="square" rtlCol="0">
              <a:spAutoFit/>
            </a:bodyPr>
            <a:lstStyle/>
            <a:p>
              <a:r>
                <a:rPr lang="en-GB" b="1"/>
                <a:t>Telecommunications</a:t>
              </a:r>
            </a:p>
            <a:p>
              <a:r>
                <a:rPr lang="en-GB"/>
                <a:t>Timing</a:t>
              </a:r>
            </a:p>
          </p:txBody>
        </p:sp>
        <p:sp>
          <p:nvSpPr>
            <p:cNvPr id="7" name="TextBox 6">
              <a:extLst>
                <a:ext uri="{FF2B5EF4-FFF2-40B4-BE49-F238E27FC236}">
                  <a16:creationId xmlns:a16="http://schemas.microsoft.com/office/drawing/2014/main" id="{9A1396F7-3428-4577-A19E-AFF3F1D2D846}"/>
                </a:ext>
              </a:extLst>
            </p:cNvPr>
            <p:cNvSpPr txBox="1"/>
            <p:nvPr/>
          </p:nvSpPr>
          <p:spPr>
            <a:xfrm>
              <a:off x="7356611" y="3390667"/>
              <a:ext cx="1805352" cy="646331"/>
            </a:xfrm>
            <a:prstGeom prst="rect">
              <a:avLst/>
            </a:prstGeom>
            <a:noFill/>
          </p:spPr>
          <p:txBody>
            <a:bodyPr wrap="square" rtlCol="0">
              <a:spAutoFit/>
            </a:bodyPr>
            <a:lstStyle/>
            <a:p>
              <a:r>
                <a:rPr lang="en-GB" b="1" dirty="0"/>
                <a:t>Finance</a:t>
              </a:r>
            </a:p>
            <a:p>
              <a:r>
                <a:rPr lang="en-GB" dirty="0"/>
                <a:t>Timing </a:t>
              </a:r>
            </a:p>
          </p:txBody>
        </p:sp>
        <p:sp>
          <p:nvSpPr>
            <p:cNvPr id="10" name="TextBox 9">
              <a:extLst>
                <a:ext uri="{FF2B5EF4-FFF2-40B4-BE49-F238E27FC236}">
                  <a16:creationId xmlns:a16="http://schemas.microsoft.com/office/drawing/2014/main" id="{ECA8068D-461D-419C-9FEF-4DE97E6B1EF1}"/>
                </a:ext>
              </a:extLst>
            </p:cNvPr>
            <p:cNvSpPr txBox="1"/>
            <p:nvPr/>
          </p:nvSpPr>
          <p:spPr>
            <a:xfrm>
              <a:off x="8734613" y="4882264"/>
              <a:ext cx="2757659" cy="646331"/>
            </a:xfrm>
            <a:prstGeom prst="rect">
              <a:avLst/>
            </a:prstGeom>
            <a:noFill/>
          </p:spPr>
          <p:txBody>
            <a:bodyPr wrap="square" rtlCol="0">
              <a:spAutoFit/>
            </a:bodyPr>
            <a:lstStyle/>
            <a:p>
              <a:r>
                <a:rPr lang="en-GB" b="1" dirty="0"/>
                <a:t>Food</a:t>
              </a:r>
            </a:p>
            <a:p>
              <a:r>
                <a:rPr lang="en-GB" dirty="0"/>
                <a:t>Timing for positioning</a:t>
              </a:r>
            </a:p>
          </p:txBody>
        </p:sp>
        <p:pic>
          <p:nvPicPr>
            <p:cNvPr id="11" name="Picture 10">
              <a:extLst>
                <a:ext uri="{FF2B5EF4-FFF2-40B4-BE49-F238E27FC236}">
                  <a16:creationId xmlns:a16="http://schemas.microsoft.com/office/drawing/2014/main" id="{37D75B02-E52B-440D-98A5-1909BE085C7D}"/>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324148" y="3209652"/>
              <a:ext cx="2032463" cy="3277065"/>
            </a:xfrm>
            <a:prstGeom prst="rect">
              <a:avLst/>
            </a:prstGeom>
          </p:spPr>
        </p:pic>
        <p:sp>
          <p:nvSpPr>
            <p:cNvPr id="12" name="TextBox 11">
              <a:extLst>
                <a:ext uri="{FF2B5EF4-FFF2-40B4-BE49-F238E27FC236}">
                  <a16:creationId xmlns:a16="http://schemas.microsoft.com/office/drawing/2014/main" id="{5E7749F4-C40A-4845-ABE1-BA1FC992FA53}"/>
                </a:ext>
              </a:extLst>
            </p:cNvPr>
            <p:cNvSpPr txBox="1"/>
            <p:nvPr/>
          </p:nvSpPr>
          <p:spPr>
            <a:xfrm>
              <a:off x="3386648" y="5652963"/>
              <a:ext cx="2867100" cy="646331"/>
            </a:xfrm>
            <a:prstGeom prst="rect">
              <a:avLst/>
            </a:prstGeom>
            <a:noFill/>
          </p:spPr>
          <p:txBody>
            <a:bodyPr wrap="square" rtlCol="0">
              <a:spAutoFit/>
            </a:bodyPr>
            <a:lstStyle/>
            <a:p>
              <a:r>
                <a:rPr lang="en-GB" b="1"/>
                <a:t>Transport</a:t>
              </a:r>
            </a:p>
            <a:p>
              <a:r>
                <a:rPr lang="en-GB"/>
                <a:t>Timing for positioning</a:t>
              </a:r>
            </a:p>
          </p:txBody>
        </p:sp>
        <p:sp>
          <p:nvSpPr>
            <p:cNvPr id="22" name="TextBox 21">
              <a:extLst>
                <a:ext uri="{FF2B5EF4-FFF2-40B4-BE49-F238E27FC236}">
                  <a16:creationId xmlns:a16="http://schemas.microsoft.com/office/drawing/2014/main" id="{DF4399BA-1F8C-4576-8E02-F9C57E0EF2DC}"/>
                </a:ext>
              </a:extLst>
            </p:cNvPr>
            <p:cNvSpPr txBox="1"/>
            <p:nvPr/>
          </p:nvSpPr>
          <p:spPr>
            <a:xfrm>
              <a:off x="2331642" y="4819208"/>
              <a:ext cx="3116376" cy="646331"/>
            </a:xfrm>
            <a:prstGeom prst="rect">
              <a:avLst/>
            </a:prstGeom>
            <a:noFill/>
          </p:spPr>
          <p:txBody>
            <a:bodyPr wrap="square" rtlCol="0">
              <a:spAutoFit/>
            </a:bodyPr>
            <a:lstStyle/>
            <a:p>
              <a:r>
                <a:rPr lang="en-GB" b="1" dirty="0"/>
                <a:t>Emergency services</a:t>
              </a:r>
            </a:p>
            <a:p>
              <a:r>
                <a:rPr lang="en-GB" dirty="0"/>
                <a:t>Timing and positioning</a:t>
              </a:r>
            </a:p>
          </p:txBody>
        </p:sp>
        <p:sp>
          <p:nvSpPr>
            <p:cNvPr id="23" name="TextBox 22">
              <a:extLst>
                <a:ext uri="{FF2B5EF4-FFF2-40B4-BE49-F238E27FC236}">
                  <a16:creationId xmlns:a16="http://schemas.microsoft.com/office/drawing/2014/main" id="{15146294-95A3-4F96-815D-88FDE96C8407}"/>
                </a:ext>
              </a:extLst>
            </p:cNvPr>
            <p:cNvSpPr txBox="1"/>
            <p:nvPr/>
          </p:nvSpPr>
          <p:spPr>
            <a:xfrm>
              <a:off x="8184423" y="3945878"/>
              <a:ext cx="2757659" cy="646331"/>
            </a:xfrm>
            <a:prstGeom prst="rect">
              <a:avLst/>
            </a:prstGeom>
            <a:noFill/>
          </p:spPr>
          <p:txBody>
            <a:bodyPr wrap="square" rtlCol="0">
              <a:spAutoFit/>
            </a:bodyPr>
            <a:lstStyle/>
            <a:p>
              <a:r>
                <a:rPr lang="en-GB" b="1" dirty="0"/>
                <a:t>Military</a:t>
              </a:r>
            </a:p>
            <a:p>
              <a:r>
                <a:rPr lang="en-GB" dirty="0"/>
                <a:t>Timing and positioning</a:t>
              </a:r>
            </a:p>
          </p:txBody>
        </p:sp>
      </p:grpSp>
      <p:sp>
        <p:nvSpPr>
          <p:cNvPr id="8" name="Title 7">
            <a:extLst>
              <a:ext uri="{FF2B5EF4-FFF2-40B4-BE49-F238E27FC236}">
                <a16:creationId xmlns:a16="http://schemas.microsoft.com/office/drawing/2014/main" id="{F7DEC3FC-9290-48F5-8E5A-515CB226A505}"/>
              </a:ext>
            </a:extLst>
          </p:cNvPr>
          <p:cNvSpPr>
            <a:spLocks noGrp="1"/>
          </p:cNvSpPr>
          <p:nvPr>
            <p:ph type="title"/>
          </p:nvPr>
        </p:nvSpPr>
        <p:spPr>
          <a:xfrm>
            <a:off x="288792" y="274709"/>
            <a:ext cx="10515600" cy="610682"/>
          </a:xfrm>
        </p:spPr>
        <p:txBody>
          <a:bodyPr/>
          <a:lstStyle/>
          <a:p>
            <a:r>
              <a:rPr lang="en-GB" dirty="0">
                <a:solidFill>
                  <a:srgbClr val="1478A0"/>
                </a:solidFill>
              </a:rPr>
              <a:t>Timing in the UK</a:t>
            </a:r>
          </a:p>
        </p:txBody>
      </p:sp>
      <p:sp>
        <p:nvSpPr>
          <p:cNvPr id="4" name="TextBox 3">
            <a:extLst>
              <a:ext uri="{FF2B5EF4-FFF2-40B4-BE49-F238E27FC236}">
                <a16:creationId xmlns:a16="http://schemas.microsoft.com/office/drawing/2014/main" id="{E91D20B5-3A97-4E40-BC46-543374DE4021}"/>
              </a:ext>
            </a:extLst>
          </p:cNvPr>
          <p:cNvSpPr txBox="1"/>
          <p:nvPr/>
        </p:nvSpPr>
        <p:spPr>
          <a:xfrm>
            <a:off x="354625" y="787369"/>
            <a:ext cx="9921423" cy="1846659"/>
          </a:xfrm>
          <a:prstGeom prst="rect">
            <a:avLst/>
          </a:prstGeom>
          <a:noFill/>
        </p:spPr>
        <p:txBody>
          <a:bodyPr wrap="square" rtlCol="0">
            <a:spAutoFit/>
          </a:bodyPr>
          <a:lstStyle/>
          <a:p>
            <a:endParaRPr lang="en-GB" sz="2000" dirty="0"/>
          </a:p>
          <a:p>
            <a:pPr marL="285750" indent="-285750">
              <a:buFont typeface="Arial" panose="020B0604020202020204" pitchFamily="34" charset="0"/>
              <a:buChar char="•"/>
            </a:pPr>
            <a:r>
              <a:rPr lang="en-GB" sz="2000" dirty="0"/>
              <a:t>Timing is used across many sectors in many applications.</a:t>
            </a:r>
          </a:p>
          <a:p>
            <a:pPr marL="285750" indent="-285750">
              <a:buFont typeface="Arial" panose="020B0604020202020204" pitchFamily="34" charset="0"/>
              <a:buChar char="•"/>
            </a:pPr>
            <a:r>
              <a:rPr lang="en-GB" sz="2000" dirty="0"/>
              <a:t>Industry currently relies heavily on GNSS signals for timing, which are vulnerable to failure.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pic>
        <p:nvPicPr>
          <p:cNvPr id="19" name="Picture 18">
            <a:extLst>
              <a:ext uri="{FF2B5EF4-FFF2-40B4-BE49-F238E27FC236}">
                <a16:creationId xmlns:a16="http://schemas.microsoft.com/office/drawing/2014/main" id="{E3567EDE-17FB-4DC9-A9C7-49C8B47E56E8}"/>
              </a:ext>
            </a:extLst>
          </p:cNvPr>
          <p:cNvPicPr>
            <a:picLocks noChangeAspect="1"/>
          </p:cNvPicPr>
          <p:nvPr/>
        </p:nvPicPr>
        <p:blipFill>
          <a:blip r:embed="rId4"/>
          <a:srcRect/>
          <a:stretch/>
        </p:blipFill>
        <p:spPr>
          <a:xfrm>
            <a:off x="7964012" y="3172512"/>
            <a:ext cx="685592" cy="685592"/>
          </a:xfrm>
          <a:prstGeom prst="rect">
            <a:avLst/>
          </a:prstGeom>
        </p:spPr>
      </p:pic>
      <p:pic>
        <p:nvPicPr>
          <p:cNvPr id="20" name="Picture 19">
            <a:extLst>
              <a:ext uri="{FF2B5EF4-FFF2-40B4-BE49-F238E27FC236}">
                <a16:creationId xmlns:a16="http://schemas.microsoft.com/office/drawing/2014/main" id="{ECC27C3D-5ECC-441F-90C6-6C9C33B95305}"/>
              </a:ext>
            </a:extLst>
          </p:cNvPr>
          <p:cNvPicPr>
            <a:picLocks noChangeAspect="1"/>
          </p:cNvPicPr>
          <p:nvPr/>
        </p:nvPicPr>
        <p:blipFill>
          <a:blip r:embed="rId5"/>
          <a:srcRect/>
          <a:stretch/>
        </p:blipFill>
        <p:spPr>
          <a:xfrm>
            <a:off x="9023542" y="3627383"/>
            <a:ext cx="741516" cy="741516"/>
          </a:xfrm>
          <a:prstGeom prst="rect">
            <a:avLst/>
          </a:prstGeom>
        </p:spPr>
      </p:pic>
      <p:pic>
        <p:nvPicPr>
          <p:cNvPr id="21" name="Picture 20">
            <a:extLst>
              <a:ext uri="{FF2B5EF4-FFF2-40B4-BE49-F238E27FC236}">
                <a16:creationId xmlns:a16="http://schemas.microsoft.com/office/drawing/2014/main" id="{725CBA80-23F3-4A31-B56B-C1CD15BDE263}"/>
              </a:ext>
            </a:extLst>
          </p:cNvPr>
          <p:cNvPicPr>
            <a:picLocks noChangeAspect="1"/>
          </p:cNvPicPr>
          <p:nvPr/>
        </p:nvPicPr>
        <p:blipFill>
          <a:blip r:embed="rId6"/>
          <a:srcRect/>
          <a:stretch/>
        </p:blipFill>
        <p:spPr>
          <a:xfrm>
            <a:off x="10276049" y="4575615"/>
            <a:ext cx="741516" cy="741516"/>
          </a:xfrm>
          <a:prstGeom prst="rect">
            <a:avLst/>
          </a:prstGeom>
        </p:spPr>
      </p:pic>
      <p:pic>
        <p:nvPicPr>
          <p:cNvPr id="24" name="Picture 23">
            <a:extLst>
              <a:ext uri="{FF2B5EF4-FFF2-40B4-BE49-F238E27FC236}">
                <a16:creationId xmlns:a16="http://schemas.microsoft.com/office/drawing/2014/main" id="{ADD6EA19-D7FC-47C3-AE0A-20A5F6DC2BAB}"/>
              </a:ext>
            </a:extLst>
          </p:cNvPr>
          <p:cNvPicPr>
            <a:picLocks noChangeAspect="1"/>
          </p:cNvPicPr>
          <p:nvPr/>
        </p:nvPicPr>
        <p:blipFill>
          <a:blip r:embed="rId7"/>
          <a:srcRect/>
          <a:stretch/>
        </p:blipFill>
        <p:spPr>
          <a:xfrm>
            <a:off x="9579357" y="6008195"/>
            <a:ext cx="696692" cy="696692"/>
          </a:xfrm>
          <a:prstGeom prst="rect">
            <a:avLst/>
          </a:prstGeom>
        </p:spPr>
      </p:pic>
      <p:pic>
        <p:nvPicPr>
          <p:cNvPr id="25" name="Picture 24">
            <a:extLst>
              <a:ext uri="{FF2B5EF4-FFF2-40B4-BE49-F238E27FC236}">
                <a16:creationId xmlns:a16="http://schemas.microsoft.com/office/drawing/2014/main" id="{A46C7E23-63F9-462F-8B88-A3065E7251E1}"/>
              </a:ext>
            </a:extLst>
          </p:cNvPr>
          <p:cNvPicPr>
            <a:picLocks noChangeAspect="1"/>
          </p:cNvPicPr>
          <p:nvPr/>
        </p:nvPicPr>
        <p:blipFill>
          <a:blip r:embed="rId8"/>
          <a:srcRect/>
          <a:stretch/>
        </p:blipFill>
        <p:spPr>
          <a:xfrm>
            <a:off x="2329303" y="3082507"/>
            <a:ext cx="713763" cy="713763"/>
          </a:xfrm>
          <a:prstGeom prst="rect">
            <a:avLst/>
          </a:prstGeom>
        </p:spPr>
      </p:pic>
      <p:pic>
        <p:nvPicPr>
          <p:cNvPr id="26" name="Picture 25">
            <a:extLst>
              <a:ext uri="{FF2B5EF4-FFF2-40B4-BE49-F238E27FC236}">
                <a16:creationId xmlns:a16="http://schemas.microsoft.com/office/drawing/2014/main" id="{44B01E47-07E9-41BA-9F96-4E6072F5AF21}"/>
              </a:ext>
            </a:extLst>
          </p:cNvPr>
          <p:cNvPicPr>
            <a:picLocks noChangeAspect="1"/>
          </p:cNvPicPr>
          <p:nvPr/>
        </p:nvPicPr>
        <p:blipFill>
          <a:blip r:embed="rId9"/>
          <a:srcRect/>
          <a:stretch/>
        </p:blipFill>
        <p:spPr>
          <a:xfrm>
            <a:off x="1092925" y="4865007"/>
            <a:ext cx="820909" cy="820909"/>
          </a:xfrm>
          <a:prstGeom prst="rect">
            <a:avLst/>
          </a:prstGeom>
        </p:spPr>
      </p:pic>
      <p:pic>
        <p:nvPicPr>
          <p:cNvPr id="27" name="Picture 26">
            <a:extLst>
              <a:ext uri="{FF2B5EF4-FFF2-40B4-BE49-F238E27FC236}">
                <a16:creationId xmlns:a16="http://schemas.microsoft.com/office/drawing/2014/main" id="{92CB8FF2-FB20-4C21-995D-DD6EE0F2A1F2}"/>
              </a:ext>
            </a:extLst>
          </p:cNvPr>
          <p:cNvPicPr>
            <a:picLocks noChangeAspect="1"/>
          </p:cNvPicPr>
          <p:nvPr/>
        </p:nvPicPr>
        <p:blipFill>
          <a:blip r:embed="rId10"/>
          <a:srcRect/>
          <a:stretch/>
        </p:blipFill>
        <p:spPr>
          <a:xfrm>
            <a:off x="2244371" y="5964433"/>
            <a:ext cx="784216" cy="784216"/>
          </a:xfrm>
          <a:prstGeom prst="rect">
            <a:avLst/>
          </a:prstGeom>
        </p:spPr>
      </p:pic>
      <p:sp>
        <p:nvSpPr>
          <p:cNvPr id="29" name="TextBox 28">
            <a:extLst>
              <a:ext uri="{FF2B5EF4-FFF2-40B4-BE49-F238E27FC236}">
                <a16:creationId xmlns:a16="http://schemas.microsoft.com/office/drawing/2014/main" id="{A1AEFD48-A34C-44ED-BA1D-1BF73B00E897}"/>
              </a:ext>
            </a:extLst>
          </p:cNvPr>
          <p:cNvSpPr txBox="1"/>
          <p:nvPr/>
        </p:nvSpPr>
        <p:spPr>
          <a:xfrm>
            <a:off x="4820198" y="2660825"/>
            <a:ext cx="2757659" cy="646331"/>
          </a:xfrm>
          <a:prstGeom prst="rect">
            <a:avLst/>
          </a:prstGeom>
          <a:noFill/>
        </p:spPr>
        <p:txBody>
          <a:bodyPr wrap="square" rtlCol="0">
            <a:spAutoFit/>
          </a:bodyPr>
          <a:lstStyle/>
          <a:p>
            <a:r>
              <a:rPr lang="en-GB" b="1" dirty="0"/>
              <a:t>Space</a:t>
            </a:r>
          </a:p>
          <a:p>
            <a:r>
              <a:rPr lang="en-GB" dirty="0"/>
              <a:t>Timing and positioning</a:t>
            </a:r>
          </a:p>
        </p:txBody>
      </p:sp>
      <p:pic>
        <p:nvPicPr>
          <p:cNvPr id="30" name="Picture 29">
            <a:extLst>
              <a:ext uri="{FF2B5EF4-FFF2-40B4-BE49-F238E27FC236}">
                <a16:creationId xmlns:a16="http://schemas.microsoft.com/office/drawing/2014/main" id="{82B6F45B-143E-4AC0-91D6-8062A6686FF4}"/>
              </a:ext>
            </a:extLst>
          </p:cNvPr>
          <p:cNvPicPr>
            <a:picLocks noChangeAspect="1"/>
          </p:cNvPicPr>
          <p:nvPr/>
        </p:nvPicPr>
        <p:blipFill>
          <a:blip r:embed="rId11"/>
          <a:srcRect/>
          <a:stretch/>
        </p:blipFill>
        <p:spPr>
          <a:xfrm>
            <a:off x="5485264" y="2259289"/>
            <a:ext cx="713763" cy="713763"/>
          </a:xfrm>
          <a:prstGeom prst="rect">
            <a:avLst/>
          </a:prstGeom>
        </p:spPr>
      </p:pic>
      <p:pic>
        <p:nvPicPr>
          <p:cNvPr id="31" name="Picture 30">
            <a:extLst>
              <a:ext uri="{FF2B5EF4-FFF2-40B4-BE49-F238E27FC236}">
                <a16:creationId xmlns:a16="http://schemas.microsoft.com/office/drawing/2014/main" id="{CB5E4611-AF59-43FD-8A3F-5C29D85307CE}"/>
              </a:ext>
            </a:extLst>
          </p:cNvPr>
          <p:cNvPicPr>
            <a:picLocks/>
          </p:cNvPicPr>
          <p:nvPr/>
        </p:nvPicPr>
        <p:blipFill>
          <a:blip r:embed="rId12"/>
          <a:stretch>
            <a:fillRect/>
          </a:stretch>
        </p:blipFill>
        <p:spPr>
          <a:xfrm>
            <a:off x="269550" y="2108784"/>
            <a:ext cx="845362" cy="2394884"/>
          </a:xfrm>
          <a:prstGeom prst="rect">
            <a:avLst/>
          </a:prstGeom>
        </p:spPr>
      </p:pic>
      <p:pic>
        <p:nvPicPr>
          <p:cNvPr id="32" name="Picture 6" descr="GPS Navigation Systems GPS satellite blocks Global Positioning System  Satellite navigation - others png download - 725*495 - Free Transparent Gps  Navigation Systems png Download. - Clip Art Library">
            <a:extLst>
              <a:ext uri="{FF2B5EF4-FFF2-40B4-BE49-F238E27FC236}">
                <a16:creationId xmlns:a16="http://schemas.microsoft.com/office/drawing/2014/main" id="{0B0CDB8D-AD64-4ACF-A29A-3616B408301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294606">
            <a:off x="9415914" y="2329128"/>
            <a:ext cx="2553965" cy="174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0C88-E67B-4CC8-9B81-B6C615CCB80E}"/>
              </a:ext>
            </a:extLst>
          </p:cNvPr>
          <p:cNvSpPr>
            <a:spLocks noGrp="1"/>
          </p:cNvSpPr>
          <p:nvPr>
            <p:ph type="title"/>
          </p:nvPr>
        </p:nvSpPr>
        <p:spPr>
          <a:xfrm>
            <a:off x="223843" y="490207"/>
            <a:ext cx="10515600" cy="610682"/>
          </a:xfrm>
        </p:spPr>
        <p:txBody>
          <a:bodyPr/>
          <a:lstStyle/>
          <a:p>
            <a:r>
              <a:rPr lang="en-US" dirty="0">
                <a:solidFill>
                  <a:srgbClr val="1478A0"/>
                </a:solidFill>
                <a:cs typeface="Arial" panose="020B0604020202020204" pitchFamily="34" charset="0"/>
              </a:rPr>
              <a:t>National Physical Laboratory</a:t>
            </a:r>
            <a:endParaRPr lang="en-GB" dirty="0">
              <a:solidFill>
                <a:srgbClr val="1478A0"/>
              </a:solidFill>
            </a:endParaRPr>
          </a:p>
        </p:txBody>
      </p:sp>
      <p:pic>
        <p:nvPicPr>
          <p:cNvPr id="5" name="Picture 4">
            <a:extLst>
              <a:ext uri="{FF2B5EF4-FFF2-40B4-BE49-F238E27FC236}">
                <a16:creationId xmlns:a16="http://schemas.microsoft.com/office/drawing/2014/main" id="{C4B43E9B-2F0F-483E-A2E4-11890F1E67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041" y="1698139"/>
            <a:ext cx="2309253" cy="4611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1">
            <a:extLst>
              <a:ext uri="{FF2B5EF4-FFF2-40B4-BE49-F238E27FC236}">
                <a16:creationId xmlns:a16="http://schemas.microsoft.com/office/drawing/2014/main" id="{A3EB587F-6EA5-4ABF-9782-4C1B2A1D0A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7223" y="1622532"/>
            <a:ext cx="3020668" cy="22567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3" name="Group 12">
            <a:extLst>
              <a:ext uri="{FF2B5EF4-FFF2-40B4-BE49-F238E27FC236}">
                <a16:creationId xmlns:a16="http://schemas.microsoft.com/office/drawing/2014/main" id="{A1337D9B-2366-4248-8303-008163EF8905}"/>
              </a:ext>
            </a:extLst>
          </p:cNvPr>
          <p:cNvGrpSpPr/>
          <p:nvPr/>
        </p:nvGrpSpPr>
        <p:grpSpPr>
          <a:xfrm>
            <a:off x="4816919" y="1586682"/>
            <a:ext cx="3247732" cy="1510669"/>
            <a:chOff x="4857209" y="1036422"/>
            <a:chExt cx="3247732" cy="1510669"/>
          </a:xfrm>
        </p:grpSpPr>
        <p:pic>
          <p:nvPicPr>
            <p:cNvPr id="7" name="Picture 6" descr="A picture containing computer, box&#10;&#10;Description automatically generated">
              <a:extLst>
                <a:ext uri="{FF2B5EF4-FFF2-40B4-BE49-F238E27FC236}">
                  <a16:creationId xmlns:a16="http://schemas.microsoft.com/office/drawing/2014/main" id="{452D1F23-AE95-4F5F-8FFF-A4F67963087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18437" y="1387409"/>
              <a:ext cx="967610" cy="1159682"/>
            </a:xfrm>
            <a:prstGeom prst="rect">
              <a:avLst/>
            </a:prstGeom>
          </p:spPr>
        </p:pic>
        <p:sp>
          <p:nvSpPr>
            <p:cNvPr id="8" name="Text Box 5">
              <a:extLst>
                <a:ext uri="{FF2B5EF4-FFF2-40B4-BE49-F238E27FC236}">
                  <a16:creationId xmlns:a16="http://schemas.microsoft.com/office/drawing/2014/main" id="{9461D5C4-C2A2-4817-9ED8-1C11CEEAEF48}"/>
                </a:ext>
              </a:extLst>
            </p:cNvPr>
            <p:cNvSpPr txBox="1">
              <a:spLocks noChangeArrowheads="1"/>
            </p:cNvSpPr>
            <p:nvPr/>
          </p:nvSpPr>
          <p:spPr bwMode="auto">
            <a:xfrm>
              <a:off x="4857209" y="1036422"/>
              <a:ext cx="32477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b="1" dirty="0">
                  <a:solidFill>
                    <a:srgbClr val="002060"/>
                  </a:solidFill>
                </a:rPr>
                <a:t>Internet time service</a:t>
              </a:r>
            </a:p>
          </p:txBody>
        </p:sp>
      </p:grpSp>
      <p:grpSp>
        <p:nvGrpSpPr>
          <p:cNvPr id="14" name="Group 13">
            <a:extLst>
              <a:ext uri="{FF2B5EF4-FFF2-40B4-BE49-F238E27FC236}">
                <a16:creationId xmlns:a16="http://schemas.microsoft.com/office/drawing/2014/main" id="{7D0E14C1-EC58-4080-8B98-9897F4ED4FF5}"/>
              </a:ext>
            </a:extLst>
          </p:cNvPr>
          <p:cNvGrpSpPr/>
          <p:nvPr/>
        </p:nvGrpSpPr>
        <p:grpSpPr>
          <a:xfrm>
            <a:off x="8407223" y="4249935"/>
            <a:ext cx="3726054" cy="1971065"/>
            <a:chOff x="4516212" y="4188760"/>
            <a:chExt cx="4800021" cy="2345038"/>
          </a:xfrm>
        </p:grpSpPr>
        <p:pic>
          <p:nvPicPr>
            <p:cNvPr id="9" name="Picture 3" descr="D:\UserData\PBW Documents\Presentations\Richmond Sci Soc 2009-10\Images\anthorn-7922b.jpg">
              <a:extLst>
                <a:ext uri="{FF2B5EF4-FFF2-40B4-BE49-F238E27FC236}">
                  <a16:creationId xmlns:a16="http://schemas.microsoft.com/office/drawing/2014/main" id="{0074958A-FFAC-436A-B576-189F9DAC4B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6212" y="4188761"/>
              <a:ext cx="3929726" cy="23450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Text Box 4">
              <a:extLst>
                <a:ext uri="{FF2B5EF4-FFF2-40B4-BE49-F238E27FC236}">
                  <a16:creationId xmlns:a16="http://schemas.microsoft.com/office/drawing/2014/main" id="{2A1C4799-A39F-4C16-A1B5-73699A9A41F0}"/>
                </a:ext>
              </a:extLst>
            </p:cNvPr>
            <p:cNvSpPr txBox="1">
              <a:spLocks noChangeArrowheads="1"/>
            </p:cNvSpPr>
            <p:nvPr/>
          </p:nvSpPr>
          <p:spPr bwMode="auto">
            <a:xfrm>
              <a:off x="6068500" y="4188760"/>
              <a:ext cx="3247733" cy="43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b="1" dirty="0">
                  <a:solidFill>
                    <a:srgbClr val="002060"/>
                  </a:solidFill>
                </a:rPr>
                <a:t>MSF</a:t>
              </a:r>
            </a:p>
          </p:txBody>
        </p:sp>
      </p:grpSp>
      <p:sp>
        <p:nvSpPr>
          <p:cNvPr id="15" name="TextBox 14">
            <a:extLst>
              <a:ext uri="{FF2B5EF4-FFF2-40B4-BE49-F238E27FC236}">
                <a16:creationId xmlns:a16="http://schemas.microsoft.com/office/drawing/2014/main" id="{191214DA-2285-4EA4-8D7A-186845D02CEB}"/>
              </a:ext>
            </a:extLst>
          </p:cNvPr>
          <p:cNvSpPr txBox="1"/>
          <p:nvPr/>
        </p:nvSpPr>
        <p:spPr>
          <a:xfrm>
            <a:off x="4941373" y="4739790"/>
            <a:ext cx="2309253" cy="1569660"/>
          </a:xfrm>
          <a:prstGeom prst="rect">
            <a:avLst/>
          </a:prstGeom>
          <a:noFill/>
        </p:spPr>
        <p:txBody>
          <a:bodyPr wrap="square" rtlCol="0">
            <a:spAutoFit/>
          </a:bodyPr>
          <a:lstStyle/>
          <a:p>
            <a:r>
              <a:rPr lang="en-GB" sz="9600" b="1" dirty="0">
                <a:solidFill>
                  <a:srgbClr val="002060"/>
                </a:solidFill>
              </a:rPr>
              <a:t>NTC</a:t>
            </a:r>
          </a:p>
        </p:txBody>
      </p:sp>
      <p:sp>
        <p:nvSpPr>
          <p:cNvPr id="17" name="TextBox 16">
            <a:extLst>
              <a:ext uri="{FF2B5EF4-FFF2-40B4-BE49-F238E27FC236}">
                <a16:creationId xmlns:a16="http://schemas.microsoft.com/office/drawing/2014/main" id="{81F797C4-2031-435C-8897-DF2FB7ACE8E9}"/>
              </a:ext>
            </a:extLst>
          </p:cNvPr>
          <p:cNvSpPr txBox="1"/>
          <p:nvPr/>
        </p:nvSpPr>
        <p:spPr>
          <a:xfrm>
            <a:off x="4430923" y="3419475"/>
            <a:ext cx="4052647" cy="1015663"/>
          </a:xfrm>
          <a:prstGeom prst="rect">
            <a:avLst/>
          </a:prstGeom>
          <a:noFill/>
        </p:spPr>
        <p:txBody>
          <a:bodyPr wrap="square" rtlCol="0">
            <a:spAutoFit/>
          </a:bodyPr>
          <a:lstStyle/>
          <a:p>
            <a:r>
              <a:rPr lang="en-GB" sz="6000" b="1" dirty="0">
                <a:solidFill>
                  <a:srgbClr val="002060"/>
                </a:solidFill>
              </a:rPr>
              <a:t>NPL</a:t>
            </a:r>
            <a:r>
              <a:rPr lang="en-GB" sz="6000" b="1" i="1" dirty="0">
                <a:solidFill>
                  <a:srgbClr val="002060"/>
                </a:solidFill>
              </a:rPr>
              <a:t>Time®</a:t>
            </a:r>
            <a:endParaRPr lang="en-GB" sz="6000" b="1" dirty="0">
              <a:solidFill>
                <a:srgbClr val="002060"/>
              </a:solidFill>
            </a:endParaRPr>
          </a:p>
        </p:txBody>
      </p:sp>
    </p:spTree>
    <p:extLst>
      <p:ext uri="{BB962C8B-B14F-4D97-AF65-F5344CB8AC3E}">
        <p14:creationId xmlns:p14="http://schemas.microsoft.com/office/powerpoint/2010/main" val="55818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8000"/>
                                        <p:tgtEl>
                                          <p:spTgt spid="15"/>
                                        </p:tgtEl>
                                      </p:cBhvr>
                                    </p:animEffect>
                                    <p:anim calcmode="lin" valueType="num">
                                      <p:cBhvr>
                                        <p:cTn id="8" dur="8000" fill="hold"/>
                                        <p:tgtEl>
                                          <p:spTgt spid="15"/>
                                        </p:tgtEl>
                                        <p:attrNameLst>
                                          <p:attrName>ppt_w</p:attrName>
                                        </p:attrNameLst>
                                      </p:cBhvr>
                                      <p:tavLst>
                                        <p:tav tm="0" fmla="#ppt_w*sin(2.5*pi*$)">
                                          <p:val>
                                            <p:fltVal val="0"/>
                                          </p:val>
                                        </p:tav>
                                        <p:tav tm="100000">
                                          <p:val>
                                            <p:fltVal val="1"/>
                                          </p:val>
                                        </p:tav>
                                      </p:tavLst>
                                    </p:anim>
                                    <p:anim calcmode="lin" valueType="num">
                                      <p:cBhvr>
                                        <p:cTn id="9" dur="8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5">
            <a:extLst>
              <a:ext uri="{FF2B5EF4-FFF2-40B4-BE49-F238E27FC236}">
                <a16:creationId xmlns:a16="http://schemas.microsoft.com/office/drawing/2014/main" id="{4767319E-603D-4F04-A9CE-5EBBD4983880}"/>
              </a:ext>
            </a:extLst>
          </p:cNvPr>
          <p:cNvSpPr txBox="1">
            <a:spLocks/>
          </p:cNvSpPr>
          <p:nvPr/>
        </p:nvSpPr>
        <p:spPr>
          <a:xfrm>
            <a:off x="238549" y="492397"/>
            <a:ext cx="10515600" cy="610682"/>
          </a:xfrm>
          <a:prstGeom prst="rect">
            <a:avLst/>
          </a:prstGeom>
        </p:spPr>
        <p:txBody>
          <a:bodyPr anchor="ctr">
            <a:normAutofit/>
          </a:bodyPr>
          <a:lstStyle>
            <a:lvl1pPr marL="0" algn="l" defTabSz="914400" rtl="0" eaLnBrk="1" fontAlgn="base" latinLnBrk="0" hangingPunct="1">
              <a:lnSpc>
                <a:spcPct val="90000"/>
              </a:lnSpc>
              <a:spcBef>
                <a:spcPct val="0"/>
              </a:spcBef>
              <a:spcAft>
                <a:spcPct val="0"/>
              </a:spcAft>
              <a:buNone/>
              <a:defRPr lang="en-GB" sz="2800" b="1" kern="0" dirty="0">
                <a:solidFill>
                  <a:srgbClr val="1994C4"/>
                </a:solidFill>
                <a:latin typeface="Calibri" panose="020F0502020204030204" pitchFamily="34" charset="0"/>
                <a:ea typeface="+mj-ea"/>
                <a:cs typeface="+mj-cs"/>
              </a:defRPr>
            </a:lvl1pPr>
          </a:lstStyle>
          <a:p>
            <a:r>
              <a:rPr lang="en-US" dirty="0">
                <a:solidFill>
                  <a:srgbClr val="1478A0"/>
                </a:solidFill>
                <a:latin typeface="+mn-lt"/>
                <a:cs typeface="Arial" panose="020B0604020202020204" pitchFamily="34" charset="0"/>
              </a:rPr>
              <a:t>The NPL</a:t>
            </a:r>
            <a:r>
              <a:rPr lang="en-US" i="1" dirty="0">
                <a:solidFill>
                  <a:srgbClr val="1478A0"/>
                </a:solidFill>
                <a:latin typeface="+mn-lt"/>
                <a:cs typeface="Arial" panose="020B0604020202020204" pitchFamily="34" charset="0"/>
              </a:rPr>
              <a:t>Time</a:t>
            </a:r>
            <a:r>
              <a:rPr lang="en-US" baseline="30000" dirty="0">
                <a:solidFill>
                  <a:srgbClr val="1478A0"/>
                </a:solidFill>
                <a:latin typeface="+mn-lt"/>
                <a:cs typeface="Arial" panose="020B0604020202020204" pitchFamily="34" charset="0"/>
              </a:rPr>
              <a:t>®</a:t>
            </a:r>
            <a:r>
              <a:rPr lang="en-US" dirty="0">
                <a:solidFill>
                  <a:srgbClr val="1478A0"/>
                </a:solidFill>
                <a:latin typeface="+mn-lt"/>
                <a:cs typeface="Arial" panose="020B0604020202020204" pitchFamily="34" charset="0"/>
              </a:rPr>
              <a:t> service</a:t>
            </a:r>
            <a:endParaRPr lang="en-GB" dirty="0">
              <a:solidFill>
                <a:srgbClr val="1478A0"/>
              </a:solidFill>
              <a:latin typeface="+mn-lt"/>
              <a:cs typeface="Arial" panose="020B0604020202020204" pitchFamily="34" charset="0"/>
            </a:endParaRPr>
          </a:p>
        </p:txBody>
      </p:sp>
      <p:sp>
        <p:nvSpPr>
          <p:cNvPr id="13" name="TextBox 12">
            <a:extLst>
              <a:ext uri="{FF2B5EF4-FFF2-40B4-BE49-F238E27FC236}">
                <a16:creationId xmlns:a16="http://schemas.microsoft.com/office/drawing/2014/main" id="{9BC07F9B-30DD-4884-80BA-C829F769522C}"/>
              </a:ext>
            </a:extLst>
          </p:cNvPr>
          <p:cNvSpPr txBox="1"/>
          <p:nvPr/>
        </p:nvSpPr>
        <p:spPr>
          <a:xfrm>
            <a:off x="317789" y="1292039"/>
            <a:ext cx="10158888" cy="400110"/>
          </a:xfrm>
          <a:prstGeom prst="rect">
            <a:avLst/>
          </a:prstGeom>
          <a:noFill/>
        </p:spPr>
        <p:txBody>
          <a:bodyPr wrap="square" rtlCol="0">
            <a:spAutoFit/>
          </a:bodyPr>
          <a:lstStyle/>
          <a:p>
            <a:pPr fontAlgn="base"/>
            <a:r>
              <a:rPr lang="en-US" sz="2000" dirty="0" err="1">
                <a:cs typeface="Arial" panose="020B0604020202020204" pitchFamily="34" charset="0"/>
              </a:rPr>
              <a:t>NPL</a:t>
            </a:r>
            <a:r>
              <a:rPr lang="en-US" sz="2000" i="1" dirty="0" err="1">
                <a:cs typeface="Arial" panose="020B0604020202020204" pitchFamily="34" charset="0"/>
              </a:rPr>
              <a:t>Time</a:t>
            </a:r>
            <a:r>
              <a:rPr lang="en-US" sz="2000" baseline="30000" dirty="0">
                <a:cs typeface="Arial" panose="020B0604020202020204" pitchFamily="34" charset="0"/>
              </a:rPr>
              <a:t>® </a:t>
            </a:r>
            <a:r>
              <a:rPr lang="en-US" sz="2000" dirty="0">
                <a:cs typeface="Arial" panose="020B0604020202020204" pitchFamily="34" charset="0"/>
              </a:rPr>
              <a:t>provides UTC(NPL) to the Finance sector with high accuracy, traceability and security.​</a:t>
            </a:r>
          </a:p>
        </p:txBody>
      </p:sp>
      <p:grpSp>
        <p:nvGrpSpPr>
          <p:cNvPr id="3" name="Group 2">
            <a:extLst>
              <a:ext uri="{FF2B5EF4-FFF2-40B4-BE49-F238E27FC236}">
                <a16:creationId xmlns:a16="http://schemas.microsoft.com/office/drawing/2014/main" id="{41AF2ACC-01E2-4397-9DCF-CB2815C0532B}"/>
              </a:ext>
            </a:extLst>
          </p:cNvPr>
          <p:cNvGrpSpPr/>
          <p:nvPr/>
        </p:nvGrpSpPr>
        <p:grpSpPr>
          <a:xfrm>
            <a:off x="6411767" y="1765562"/>
            <a:ext cx="5944983" cy="4801372"/>
            <a:chOff x="6585633" y="2029925"/>
            <a:chExt cx="5606367" cy="4450177"/>
          </a:xfrm>
        </p:grpSpPr>
        <p:pic>
          <p:nvPicPr>
            <p:cNvPr id="2" name="Picture 1">
              <a:extLst>
                <a:ext uri="{FF2B5EF4-FFF2-40B4-BE49-F238E27FC236}">
                  <a16:creationId xmlns:a16="http://schemas.microsoft.com/office/drawing/2014/main" id="{48716C29-1A69-418B-B404-1FFA24901D61}"/>
                </a:ext>
              </a:extLst>
            </p:cNvPr>
            <p:cNvPicPr>
              <a:picLocks noChangeAspect="1"/>
            </p:cNvPicPr>
            <p:nvPr/>
          </p:nvPicPr>
          <p:blipFill>
            <a:blip r:embed="rId4"/>
            <a:stretch>
              <a:fillRect/>
            </a:stretch>
          </p:blipFill>
          <p:spPr>
            <a:xfrm>
              <a:off x="6983605" y="2029925"/>
              <a:ext cx="4494769" cy="4450177"/>
            </a:xfrm>
            <a:prstGeom prst="rect">
              <a:avLst/>
            </a:prstGeom>
          </p:spPr>
        </p:pic>
        <p:sp>
          <p:nvSpPr>
            <p:cNvPr id="11" name="TextBox 10">
              <a:extLst>
                <a:ext uri="{FF2B5EF4-FFF2-40B4-BE49-F238E27FC236}">
                  <a16:creationId xmlns:a16="http://schemas.microsoft.com/office/drawing/2014/main" id="{9545BDDA-9EF5-4E8B-B8C5-96BFB18831E4}"/>
                </a:ext>
              </a:extLst>
            </p:cNvPr>
            <p:cNvSpPr txBox="1"/>
            <p:nvPr/>
          </p:nvSpPr>
          <p:spPr>
            <a:xfrm>
              <a:off x="6585633" y="2653766"/>
              <a:ext cx="1772987" cy="400110"/>
            </a:xfrm>
            <a:prstGeom prst="rect">
              <a:avLst/>
            </a:prstGeom>
            <a:noFill/>
          </p:spPr>
          <p:txBody>
            <a:bodyPr wrap="square" rtlCol="0">
              <a:spAutoFit/>
            </a:bodyPr>
            <a:lstStyle/>
            <a:p>
              <a:pPr algn="ctr"/>
              <a:r>
                <a:rPr lang="en-GB" sz="2000" b="1" dirty="0"/>
                <a:t>Reading</a:t>
              </a:r>
            </a:p>
          </p:txBody>
        </p:sp>
        <p:sp>
          <p:nvSpPr>
            <p:cNvPr id="15" name="TextBox 14">
              <a:extLst>
                <a:ext uri="{FF2B5EF4-FFF2-40B4-BE49-F238E27FC236}">
                  <a16:creationId xmlns:a16="http://schemas.microsoft.com/office/drawing/2014/main" id="{F4F8ADCB-26DF-4C87-9165-C2D33B6D9203}"/>
                </a:ext>
              </a:extLst>
            </p:cNvPr>
            <p:cNvSpPr txBox="1"/>
            <p:nvPr/>
          </p:nvSpPr>
          <p:spPr>
            <a:xfrm>
              <a:off x="10419013" y="2653766"/>
              <a:ext cx="1772987" cy="400110"/>
            </a:xfrm>
            <a:prstGeom prst="rect">
              <a:avLst/>
            </a:prstGeom>
            <a:noFill/>
          </p:spPr>
          <p:txBody>
            <a:bodyPr wrap="square" rtlCol="0">
              <a:spAutoFit/>
            </a:bodyPr>
            <a:lstStyle/>
            <a:p>
              <a:pPr algn="ctr"/>
              <a:r>
                <a:rPr lang="en-GB" sz="2000" b="1" dirty="0"/>
                <a:t>London</a:t>
              </a:r>
            </a:p>
          </p:txBody>
        </p:sp>
      </p:grpSp>
      <p:pic>
        <p:nvPicPr>
          <p:cNvPr id="7" name="Picture 6">
            <a:extLst>
              <a:ext uri="{FF2B5EF4-FFF2-40B4-BE49-F238E27FC236}">
                <a16:creationId xmlns:a16="http://schemas.microsoft.com/office/drawing/2014/main" id="{0B6E7017-5226-4992-8A82-037968F1EC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210" y="1966894"/>
            <a:ext cx="5343679" cy="4398709"/>
          </a:xfrm>
          <a:prstGeom prst="rect">
            <a:avLst/>
          </a:prstGeom>
        </p:spPr>
      </p:pic>
    </p:spTree>
    <p:custDataLst>
      <p:tags r:id="rId1"/>
    </p:custDataLst>
    <p:extLst>
      <p:ext uri="{BB962C8B-B14F-4D97-AF65-F5344CB8AC3E}">
        <p14:creationId xmlns:p14="http://schemas.microsoft.com/office/powerpoint/2010/main" val="109492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E3E803C-6E51-4C51-BD94-DFB644C37C97}"/>
              </a:ext>
            </a:extLst>
          </p:cNvPr>
          <p:cNvGrpSpPr/>
          <p:nvPr/>
        </p:nvGrpSpPr>
        <p:grpSpPr>
          <a:xfrm>
            <a:off x="565486" y="1838796"/>
            <a:ext cx="3060000" cy="3060000"/>
            <a:chOff x="239498" y="1835400"/>
            <a:chExt cx="3060000" cy="3060000"/>
          </a:xfrm>
        </p:grpSpPr>
        <p:grpSp>
          <p:nvGrpSpPr>
            <p:cNvPr id="6" name="Group 5">
              <a:extLst>
                <a:ext uri="{FF2B5EF4-FFF2-40B4-BE49-F238E27FC236}">
                  <a16:creationId xmlns:a16="http://schemas.microsoft.com/office/drawing/2014/main" id="{2E30AE80-EC12-4AF4-9762-5C1C7B05396E}"/>
                </a:ext>
              </a:extLst>
            </p:cNvPr>
            <p:cNvGrpSpPr>
              <a:grpSpLocks noChangeAspect="1"/>
            </p:cNvGrpSpPr>
            <p:nvPr/>
          </p:nvGrpSpPr>
          <p:grpSpPr>
            <a:xfrm>
              <a:off x="239498" y="1835400"/>
              <a:ext cx="3060000" cy="3060000"/>
              <a:chOff x="4703797" y="3023869"/>
              <a:chExt cx="3695841" cy="3695841"/>
            </a:xfrm>
            <a:solidFill>
              <a:srgbClr val="0B699C"/>
            </a:solidFill>
          </p:grpSpPr>
          <p:sp>
            <p:nvSpPr>
              <p:cNvPr id="8" name="Shape 7">
                <a:extLst>
                  <a:ext uri="{FF2B5EF4-FFF2-40B4-BE49-F238E27FC236}">
                    <a16:creationId xmlns:a16="http://schemas.microsoft.com/office/drawing/2014/main" id="{A73AD079-80C5-4759-983E-627470B896B3}"/>
                  </a:ext>
                </a:extLst>
              </p:cNvPr>
              <p:cNvSpPr/>
              <p:nvPr/>
            </p:nvSpPr>
            <p:spPr>
              <a:xfrm>
                <a:off x="4703797" y="3023869"/>
                <a:ext cx="3695841" cy="3695841"/>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Shape 4">
                <a:extLst>
                  <a:ext uri="{FF2B5EF4-FFF2-40B4-BE49-F238E27FC236}">
                    <a16:creationId xmlns:a16="http://schemas.microsoft.com/office/drawing/2014/main" id="{6A1579A6-7C09-4F69-AFDA-15E5D4CFD612}"/>
                  </a:ext>
                </a:extLst>
              </p:cNvPr>
              <p:cNvSpPr txBox="1"/>
              <p:nvPr/>
            </p:nvSpPr>
            <p:spPr>
              <a:xfrm>
                <a:off x="5446825" y="3889602"/>
                <a:ext cx="2209785" cy="18997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3600" kern="1200"/>
              </a:p>
            </p:txBody>
          </p:sp>
        </p:grpSp>
        <p:sp>
          <p:nvSpPr>
            <p:cNvPr id="7" name="TextBox 6">
              <a:extLst>
                <a:ext uri="{FF2B5EF4-FFF2-40B4-BE49-F238E27FC236}">
                  <a16:creationId xmlns:a16="http://schemas.microsoft.com/office/drawing/2014/main" id="{7AC80199-4174-4968-B399-7E04601C2521}"/>
                </a:ext>
              </a:extLst>
            </p:cNvPr>
            <p:cNvSpPr txBox="1"/>
            <p:nvPr/>
          </p:nvSpPr>
          <p:spPr>
            <a:xfrm>
              <a:off x="482882" y="2917282"/>
              <a:ext cx="2570436" cy="830997"/>
            </a:xfrm>
            <a:prstGeom prst="rect">
              <a:avLst/>
            </a:prstGeom>
            <a:noFill/>
          </p:spPr>
          <p:txBody>
            <a:bodyPr wrap="square" rtlCol="0">
              <a:spAutoFit/>
            </a:bodyPr>
            <a:lstStyle/>
            <a:p>
              <a:pPr algn="ctr"/>
              <a:r>
                <a:rPr lang="en-GB" sz="2400" b="1" dirty="0">
                  <a:solidFill>
                    <a:schemeClr val="bg1"/>
                  </a:solidFill>
                </a:rPr>
                <a:t>National </a:t>
              </a:r>
              <a:br>
                <a:rPr lang="en-GB" sz="2400" b="1" dirty="0">
                  <a:solidFill>
                    <a:schemeClr val="bg1"/>
                  </a:solidFill>
                </a:rPr>
              </a:br>
              <a:r>
                <a:rPr lang="en-GB" sz="2400" b="1" dirty="0">
                  <a:solidFill>
                    <a:schemeClr val="bg1"/>
                  </a:solidFill>
                </a:rPr>
                <a:t>Timing Centre</a:t>
              </a:r>
            </a:p>
          </p:txBody>
        </p:sp>
      </p:grpSp>
      <p:grpSp>
        <p:nvGrpSpPr>
          <p:cNvPr id="10" name="Group 9">
            <a:extLst>
              <a:ext uri="{FF2B5EF4-FFF2-40B4-BE49-F238E27FC236}">
                <a16:creationId xmlns:a16="http://schemas.microsoft.com/office/drawing/2014/main" id="{29B8B5FF-D0AD-4E87-8056-74CF42694B95}"/>
              </a:ext>
            </a:extLst>
          </p:cNvPr>
          <p:cNvGrpSpPr/>
          <p:nvPr/>
        </p:nvGrpSpPr>
        <p:grpSpPr>
          <a:xfrm>
            <a:off x="3056644" y="1212297"/>
            <a:ext cx="8896658" cy="2016000"/>
            <a:chOff x="2730655" y="1208901"/>
            <a:chExt cx="9221847" cy="2016000"/>
          </a:xfrm>
        </p:grpSpPr>
        <p:grpSp>
          <p:nvGrpSpPr>
            <p:cNvPr id="11" name="Group 10">
              <a:extLst>
                <a:ext uri="{FF2B5EF4-FFF2-40B4-BE49-F238E27FC236}">
                  <a16:creationId xmlns:a16="http://schemas.microsoft.com/office/drawing/2014/main" id="{3CB8E10F-C38F-49BE-BB86-CFD14AD7DE84}"/>
                </a:ext>
              </a:extLst>
            </p:cNvPr>
            <p:cNvGrpSpPr/>
            <p:nvPr/>
          </p:nvGrpSpPr>
          <p:grpSpPr>
            <a:xfrm>
              <a:off x="2730655" y="1208901"/>
              <a:ext cx="2016000" cy="2016000"/>
              <a:chOff x="2623569" y="1144035"/>
              <a:chExt cx="2016000" cy="2016000"/>
            </a:xfrm>
          </p:grpSpPr>
          <p:sp>
            <p:nvSpPr>
              <p:cNvPr id="13" name="Shape 12">
                <a:extLst>
                  <a:ext uri="{FF2B5EF4-FFF2-40B4-BE49-F238E27FC236}">
                    <a16:creationId xmlns:a16="http://schemas.microsoft.com/office/drawing/2014/main" id="{72D83362-5641-42E5-9101-084386FE1EA1}"/>
                  </a:ext>
                </a:extLst>
              </p:cNvPr>
              <p:cNvSpPr>
                <a:spLocks noChangeAspect="1"/>
              </p:cNvSpPr>
              <p:nvPr/>
            </p:nvSpPr>
            <p:spPr>
              <a:xfrm flipH="1">
                <a:off x="2623569" y="1144035"/>
                <a:ext cx="2016000" cy="2016000"/>
              </a:xfrm>
              <a:prstGeom prst="gear6">
                <a:avLst/>
              </a:prstGeom>
              <a:solidFill>
                <a:srgbClr val="BF1A2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E3B2FC03-1C84-46AF-96B9-B2738D15077B}"/>
                  </a:ext>
                </a:extLst>
              </p:cNvPr>
              <p:cNvSpPr txBox="1"/>
              <p:nvPr/>
            </p:nvSpPr>
            <p:spPr>
              <a:xfrm>
                <a:off x="2908430" y="1921807"/>
                <a:ext cx="1481428" cy="400110"/>
              </a:xfrm>
              <a:prstGeom prst="rect">
                <a:avLst/>
              </a:prstGeom>
              <a:noFill/>
            </p:spPr>
            <p:txBody>
              <a:bodyPr wrap="square" rtlCol="0">
                <a:spAutoFit/>
              </a:bodyPr>
              <a:lstStyle/>
              <a:p>
                <a:pPr algn="ctr"/>
                <a:r>
                  <a:rPr lang="en-GB" sz="2000" b="1">
                    <a:solidFill>
                      <a:schemeClr val="bg1"/>
                    </a:solidFill>
                  </a:rPr>
                  <a:t>Resilience</a:t>
                </a:r>
              </a:p>
            </p:txBody>
          </p:sp>
        </p:grpSp>
        <p:sp>
          <p:nvSpPr>
            <p:cNvPr id="12" name="TextBox 11">
              <a:extLst>
                <a:ext uri="{FF2B5EF4-FFF2-40B4-BE49-F238E27FC236}">
                  <a16:creationId xmlns:a16="http://schemas.microsoft.com/office/drawing/2014/main" id="{54F8BA6C-1510-46FD-8CFE-E871C4295E05}"/>
                </a:ext>
              </a:extLst>
            </p:cNvPr>
            <p:cNvSpPr txBox="1"/>
            <p:nvPr/>
          </p:nvSpPr>
          <p:spPr>
            <a:xfrm>
              <a:off x="4898113" y="1470272"/>
              <a:ext cx="7054389" cy="1015663"/>
            </a:xfrm>
            <a:prstGeom prst="rect">
              <a:avLst/>
            </a:prstGeom>
            <a:noFill/>
          </p:spPr>
          <p:txBody>
            <a:bodyPr wrap="square" rtlCol="0">
              <a:spAutoFit/>
            </a:bodyPr>
            <a:lstStyle/>
            <a:p>
              <a:r>
                <a:rPr lang="en-GB" sz="2000" dirty="0">
                  <a:solidFill>
                    <a:srgbClr val="BF1A2F"/>
                  </a:solidFill>
                  <a:cs typeface="Arial" panose="020B0604020202020204" pitchFamily="34" charset="0"/>
                </a:rPr>
                <a:t>Develop a resilient timing infrastructure for the UK</a:t>
              </a:r>
              <a:br>
                <a:rPr lang="en-GB" sz="2000" dirty="0">
                  <a:solidFill>
                    <a:srgbClr val="BF1A2F"/>
                  </a:solidFill>
                  <a:cs typeface="Arial" panose="020B0604020202020204" pitchFamily="34" charset="0"/>
                </a:rPr>
              </a:br>
              <a:r>
                <a:rPr lang="en-GB" sz="2000" dirty="0">
                  <a:solidFill>
                    <a:srgbClr val="BF1A2F"/>
                  </a:solidFill>
                  <a:cs typeface="Arial" panose="020B0604020202020204" pitchFamily="34" charset="0"/>
                </a:rPr>
                <a:t>by building and linking a new atomic clock network </a:t>
              </a:r>
              <a:br>
                <a:rPr lang="en-GB" sz="2000" dirty="0">
                  <a:solidFill>
                    <a:srgbClr val="BF1A2F"/>
                  </a:solidFill>
                  <a:cs typeface="Arial" panose="020B0604020202020204" pitchFamily="34" charset="0"/>
                </a:rPr>
              </a:br>
              <a:r>
                <a:rPr lang="en-GB" sz="2000" dirty="0">
                  <a:solidFill>
                    <a:srgbClr val="BF1A2F"/>
                  </a:solidFill>
                  <a:cs typeface="Arial" panose="020B0604020202020204" pitchFamily="34" charset="0"/>
                </a:rPr>
                <a:t>distributed geographically in secure locations</a:t>
              </a:r>
            </a:p>
          </p:txBody>
        </p:sp>
      </p:grpSp>
      <p:grpSp>
        <p:nvGrpSpPr>
          <p:cNvPr id="15" name="Group 14">
            <a:extLst>
              <a:ext uri="{FF2B5EF4-FFF2-40B4-BE49-F238E27FC236}">
                <a16:creationId xmlns:a16="http://schemas.microsoft.com/office/drawing/2014/main" id="{32579C5C-E65B-4B76-9415-553E4522172D}"/>
              </a:ext>
            </a:extLst>
          </p:cNvPr>
          <p:cNvGrpSpPr/>
          <p:nvPr/>
        </p:nvGrpSpPr>
        <p:grpSpPr>
          <a:xfrm>
            <a:off x="3966379" y="2730442"/>
            <a:ext cx="7671689" cy="2016000"/>
            <a:chOff x="3640391" y="2727046"/>
            <a:chExt cx="7671689" cy="2016000"/>
          </a:xfrm>
        </p:grpSpPr>
        <p:grpSp>
          <p:nvGrpSpPr>
            <p:cNvPr id="16" name="Group 15">
              <a:extLst>
                <a:ext uri="{FF2B5EF4-FFF2-40B4-BE49-F238E27FC236}">
                  <a16:creationId xmlns:a16="http://schemas.microsoft.com/office/drawing/2014/main" id="{DE31514B-FBA2-43BB-BCDA-1A2D3445BE2B}"/>
                </a:ext>
              </a:extLst>
            </p:cNvPr>
            <p:cNvGrpSpPr/>
            <p:nvPr/>
          </p:nvGrpSpPr>
          <p:grpSpPr>
            <a:xfrm>
              <a:off x="3640391" y="2727046"/>
              <a:ext cx="2016000" cy="2016000"/>
              <a:chOff x="3533305" y="2662180"/>
              <a:chExt cx="2016000" cy="2016000"/>
            </a:xfrm>
          </p:grpSpPr>
          <p:sp>
            <p:nvSpPr>
              <p:cNvPr id="18" name="Shape 17">
                <a:extLst>
                  <a:ext uri="{FF2B5EF4-FFF2-40B4-BE49-F238E27FC236}">
                    <a16:creationId xmlns:a16="http://schemas.microsoft.com/office/drawing/2014/main" id="{2486880B-9FF5-4830-AF3C-A52B25A3186D}"/>
                  </a:ext>
                </a:extLst>
              </p:cNvPr>
              <p:cNvSpPr>
                <a:spLocks noChangeAspect="1"/>
              </p:cNvSpPr>
              <p:nvPr/>
            </p:nvSpPr>
            <p:spPr>
              <a:xfrm rot="19800000">
                <a:off x="3533305" y="2662180"/>
                <a:ext cx="2016000" cy="2016000"/>
              </a:xfrm>
              <a:prstGeom prst="gear6">
                <a:avLst/>
              </a:prstGeom>
              <a:solidFill>
                <a:srgbClr val="1994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19" name="TextBox 18">
                <a:extLst>
                  <a:ext uri="{FF2B5EF4-FFF2-40B4-BE49-F238E27FC236}">
                    <a16:creationId xmlns:a16="http://schemas.microsoft.com/office/drawing/2014/main" id="{C0657E50-74F6-456E-A00D-8A73EFA4B8BC}"/>
                  </a:ext>
                </a:extLst>
              </p:cNvPr>
              <p:cNvSpPr txBox="1"/>
              <p:nvPr/>
            </p:nvSpPr>
            <p:spPr>
              <a:xfrm>
                <a:off x="3637583" y="3440573"/>
                <a:ext cx="1835954" cy="400110"/>
              </a:xfrm>
              <a:prstGeom prst="rect">
                <a:avLst/>
              </a:prstGeom>
              <a:noFill/>
            </p:spPr>
            <p:txBody>
              <a:bodyPr wrap="square" rtlCol="0">
                <a:spAutoFit/>
              </a:bodyPr>
              <a:lstStyle/>
              <a:p>
                <a:pPr algn="ctr"/>
                <a:r>
                  <a:rPr lang="en-GB" sz="2000" b="1" dirty="0">
                    <a:solidFill>
                      <a:schemeClr val="bg1"/>
                    </a:solidFill>
                  </a:rPr>
                  <a:t>Innovation</a:t>
                </a:r>
              </a:p>
            </p:txBody>
          </p:sp>
        </p:grpSp>
        <p:sp>
          <p:nvSpPr>
            <p:cNvPr id="17" name="TextBox 16">
              <a:extLst>
                <a:ext uri="{FF2B5EF4-FFF2-40B4-BE49-F238E27FC236}">
                  <a16:creationId xmlns:a16="http://schemas.microsoft.com/office/drawing/2014/main" id="{C71A9A85-6350-4DDD-A917-BE268FB312EE}"/>
                </a:ext>
              </a:extLst>
            </p:cNvPr>
            <p:cNvSpPr txBox="1"/>
            <p:nvPr/>
          </p:nvSpPr>
          <p:spPr>
            <a:xfrm>
              <a:off x="5948456" y="3191910"/>
              <a:ext cx="5363624" cy="1015663"/>
            </a:xfrm>
            <a:prstGeom prst="rect">
              <a:avLst/>
            </a:prstGeom>
            <a:noFill/>
          </p:spPr>
          <p:txBody>
            <a:bodyPr wrap="square" rtlCol="0">
              <a:spAutoFit/>
            </a:bodyPr>
            <a:lstStyle/>
            <a:p>
              <a:r>
                <a:rPr lang="en-GB" sz="2000" dirty="0">
                  <a:solidFill>
                    <a:srgbClr val="1994C4"/>
                  </a:solidFill>
                  <a:cs typeface="Arial" panose="020B0604020202020204" pitchFamily="34" charset="0"/>
                </a:rPr>
                <a:t>Provide innovation opportunities for </a:t>
              </a:r>
              <a:br>
                <a:rPr lang="en-GB" sz="2000" dirty="0">
                  <a:solidFill>
                    <a:srgbClr val="1994C4"/>
                  </a:solidFill>
                  <a:cs typeface="Arial" panose="020B0604020202020204" pitchFamily="34" charset="0"/>
                </a:rPr>
              </a:br>
              <a:r>
                <a:rPr lang="en-GB" sz="2000" dirty="0">
                  <a:solidFill>
                    <a:srgbClr val="1994C4"/>
                  </a:solidFill>
                  <a:cs typeface="Arial" panose="020B0604020202020204" pitchFamily="34" charset="0"/>
                </a:rPr>
                <a:t>UK companies by funding projects </a:t>
              </a:r>
              <a:br>
                <a:rPr lang="en-GB" sz="2000" dirty="0">
                  <a:solidFill>
                    <a:srgbClr val="1994C4"/>
                  </a:solidFill>
                  <a:cs typeface="Arial" panose="020B0604020202020204" pitchFamily="34" charset="0"/>
                </a:rPr>
              </a:br>
              <a:r>
                <a:rPr lang="en-GB" sz="2000" dirty="0">
                  <a:solidFill>
                    <a:srgbClr val="1994C4"/>
                  </a:solidFill>
                  <a:cs typeface="Arial" panose="020B0604020202020204" pitchFamily="34" charset="0"/>
                </a:rPr>
                <a:t>in partnership with Innovate UK </a:t>
              </a:r>
            </a:p>
          </p:txBody>
        </p:sp>
      </p:grpSp>
      <p:grpSp>
        <p:nvGrpSpPr>
          <p:cNvPr id="20" name="Group 19">
            <a:extLst>
              <a:ext uri="{FF2B5EF4-FFF2-40B4-BE49-F238E27FC236}">
                <a16:creationId xmlns:a16="http://schemas.microsoft.com/office/drawing/2014/main" id="{FF5FA1CC-AA1A-4A03-894B-D4C14C432885}"/>
              </a:ext>
            </a:extLst>
          </p:cNvPr>
          <p:cNvGrpSpPr/>
          <p:nvPr/>
        </p:nvGrpSpPr>
        <p:grpSpPr>
          <a:xfrm>
            <a:off x="3980634" y="4478432"/>
            <a:ext cx="7736402" cy="2016000"/>
            <a:chOff x="3654646" y="4475036"/>
            <a:chExt cx="7736402" cy="2016000"/>
          </a:xfrm>
        </p:grpSpPr>
        <p:grpSp>
          <p:nvGrpSpPr>
            <p:cNvPr id="21" name="Group 20">
              <a:extLst>
                <a:ext uri="{FF2B5EF4-FFF2-40B4-BE49-F238E27FC236}">
                  <a16:creationId xmlns:a16="http://schemas.microsoft.com/office/drawing/2014/main" id="{E16B04E7-B45B-4EE3-81C1-D178875F40F0}"/>
                </a:ext>
              </a:extLst>
            </p:cNvPr>
            <p:cNvGrpSpPr/>
            <p:nvPr/>
          </p:nvGrpSpPr>
          <p:grpSpPr>
            <a:xfrm>
              <a:off x="3654646" y="4475036"/>
              <a:ext cx="2016000" cy="2016000"/>
              <a:chOff x="3547560" y="4410170"/>
              <a:chExt cx="2016000" cy="2016000"/>
            </a:xfrm>
          </p:grpSpPr>
          <p:sp>
            <p:nvSpPr>
              <p:cNvPr id="23" name="Shape 22">
                <a:extLst>
                  <a:ext uri="{FF2B5EF4-FFF2-40B4-BE49-F238E27FC236}">
                    <a16:creationId xmlns:a16="http://schemas.microsoft.com/office/drawing/2014/main" id="{1ECF79C2-49C5-416E-801B-1C7E096A5462}"/>
                  </a:ext>
                </a:extLst>
              </p:cNvPr>
              <p:cNvSpPr>
                <a:spLocks noChangeAspect="1"/>
              </p:cNvSpPr>
              <p:nvPr/>
            </p:nvSpPr>
            <p:spPr>
              <a:xfrm>
                <a:off x="3547560" y="4410170"/>
                <a:ext cx="2016000" cy="2016000"/>
              </a:xfrm>
              <a:prstGeom prst="gear6">
                <a:avLst/>
              </a:prstGeom>
              <a:solidFill>
                <a:srgbClr val="14991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667354AD-0AFC-4B61-A900-48EC5806DADC}"/>
                  </a:ext>
                </a:extLst>
              </p:cNvPr>
              <p:cNvSpPr txBox="1"/>
              <p:nvPr/>
            </p:nvSpPr>
            <p:spPr>
              <a:xfrm>
                <a:off x="3948705" y="5209276"/>
                <a:ext cx="1241280" cy="400110"/>
              </a:xfrm>
              <a:prstGeom prst="rect">
                <a:avLst/>
              </a:prstGeom>
              <a:noFill/>
            </p:spPr>
            <p:txBody>
              <a:bodyPr wrap="square" rtlCol="0">
                <a:spAutoFit/>
              </a:bodyPr>
              <a:lstStyle/>
              <a:p>
                <a:pPr algn="ctr"/>
                <a:r>
                  <a:rPr lang="en-GB" sz="2000" b="1">
                    <a:solidFill>
                      <a:schemeClr val="bg1"/>
                    </a:solidFill>
                  </a:rPr>
                  <a:t>Skills</a:t>
                </a:r>
              </a:p>
            </p:txBody>
          </p:sp>
        </p:grpSp>
        <p:sp>
          <p:nvSpPr>
            <p:cNvPr id="22" name="TextBox 21">
              <a:extLst>
                <a:ext uri="{FF2B5EF4-FFF2-40B4-BE49-F238E27FC236}">
                  <a16:creationId xmlns:a16="http://schemas.microsoft.com/office/drawing/2014/main" id="{5D71F901-8CAD-4E3B-80A5-890F3D344884}"/>
                </a:ext>
              </a:extLst>
            </p:cNvPr>
            <p:cNvSpPr txBox="1"/>
            <p:nvPr/>
          </p:nvSpPr>
          <p:spPr>
            <a:xfrm>
              <a:off x="5869488" y="4821316"/>
              <a:ext cx="5521560" cy="1323439"/>
            </a:xfrm>
            <a:prstGeom prst="rect">
              <a:avLst/>
            </a:prstGeom>
            <a:noFill/>
          </p:spPr>
          <p:txBody>
            <a:bodyPr wrap="square" rtlCol="0">
              <a:spAutoFit/>
            </a:bodyPr>
            <a:lstStyle/>
            <a:p>
              <a:r>
                <a:rPr lang="en-GB" sz="2000" dirty="0">
                  <a:solidFill>
                    <a:srgbClr val="149911"/>
                  </a:solidFill>
                  <a:cs typeface="Arial" panose="020B0604020202020204" pitchFamily="34" charset="0"/>
                </a:rPr>
                <a:t>Respond to the specialist skills shortage in </a:t>
              </a:r>
              <a:br>
                <a:rPr lang="en-GB" sz="2000" dirty="0">
                  <a:solidFill>
                    <a:srgbClr val="149911"/>
                  </a:solidFill>
                  <a:cs typeface="Arial" panose="020B0604020202020204" pitchFamily="34" charset="0"/>
                </a:rPr>
              </a:br>
              <a:r>
                <a:rPr lang="en-GB" sz="2000" dirty="0">
                  <a:solidFill>
                    <a:srgbClr val="149911"/>
                  </a:solidFill>
                  <a:cs typeface="Arial" panose="020B0604020202020204" pitchFamily="34" charset="0"/>
                </a:rPr>
                <a:t>timing and synchronisation solutions </a:t>
              </a:r>
              <a:br>
                <a:rPr lang="en-GB" sz="2000" dirty="0">
                  <a:solidFill>
                    <a:srgbClr val="149911"/>
                  </a:solidFill>
                  <a:cs typeface="Arial" panose="020B0604020202020204" pitchFamily="34" charset="0"/>
                </a:rPr>
              </a:br>
              <a:r>
                <a:rPr lang="en-GB" sz="2000" dirty="0">
                  <a:solidFill>
                    <a:srgbClr val="149911"/>
                  </a:solidFill>
                  <a:cs typeface="Arial" panose="020B0604020202020204" pitchFamily="34" charset="0"/>
                </a:rPr>
                <a:t>through training opportunities for </a:t>
              </a:r>
              <a:br>
                <a:rPr lang="en-GB" sz="2000" dirty="0">
                  <a:solidFill>
                    <a:srgbClr val="149911"/>
                  </a:solidFill>
                  <a:cs typeface="Arial" panose="020B0604020202020204" pitchFamily="34" charset="0"/>
                </a:rPr>
              </a:br>
              <a:r>
                <a:rPr lang="en-GB" sz="2000" dirty="0">
                  <a:solidFill>
                    <a:srgbClr val="149911"/>
                  </a:solidFill>
                  <a:cs typeface="Arial" panose="020B0604020202020204" pitchFamily="34" charset="0"/>
                </a:rPr>
                <a:t>specialists, postgraduates and apprentices</a:t>
              </a:r>
            </a:p>
          </p:txBody>
        </p:sp>
      </p:grpSp>
      <p:sp>
        <p:nvSpPr>
          <p:cNvPr id="28" name="Title 35">
            <a:extLst>
              <a:ext uri="{FF2B5EF4-FFF2-40B4-BE49-F238E27FC236}">
                <a16:creationId xmlns:a16="http://schemas.microsoft.com/office/drawing/2014/main" id="{4E754DBE-1BC3-4D67-93BA-5CCD6D430581}"/>
              </a:ext>
            </a:extLst>
          </p:cNvPr>
          <p:cNvSpPr txBox="1">
            <a:spLocks/>
          </p:cNvSpPr>
          <p:nvPr/>
        </p:nvSpPr>
        <p:spPr>
          <a:xfrm>
            <a:off x="158163" y="448979"/>
            <a:ext cx="10515600" cy="610682"/>
          </a:xfrm>
          <a:prstGeom prst="rect">
            <a:avLst/>
          </a:prstGeom>
        </p:spPr>
        <p:txBody>
          <a:bodyPr anchor="ctr">
            <a:normAutofit/>
          </a:bodyPr>
          <a:lstStyle>
            <a:lvl1pPr marL="0" algn="l" defTabSz="914400" rtl="0" eaLnBrk="1" fontAlgn="base" latinLnBrk="0" hangingPunct="1">
              <a:lnSpc>
                <a:spcPct val="90000"/>
              </a:lnSpc>
              <a:spcBef>
                <a:spcPct val="0"/>
              </a:spcBef>
              <a:spcAft>
                <a:spcPct val="0"/>
              </a:spcAft>
              <a:buNone/>
              <a:defRPr lang="en-GB" sz="2800" b="1" kern="0" dirty="0">
                <a:solidFill>
                  <a:srgbClr val="1994C4"/>
                </a:solidFill>
                <a:latin typeface="Calibri" panose="020F0502020204030204" pitchFamily="34" charset="0"/>
                <a:ea typeface="+mj-ea"/>
                <a:cs typeface="+mj-cs"/>
              </a:defRPr>
            </a:lvl1pPr>
          </a:lstStyle>
          <a:p>
            <a:r>
              <a:rPr lang="en-GB" dirty="0">
                <a:solidFill>
                  <a:srgbClr val="1478A0"/>
                </a:solidFill>
              </a:rPr>
              <a:t>National Timing Centre Programme (NTC)</a:t>
            </a:r>
          </a:p>
        </p:txBody>
      </p:sp>
    </p:spTree>
    <p:custDataLst>
      <p:tags r:id="rId1"/>
    </p:custDataLst>
    <p:extLst>
      <p:ext uri="{BB962C8B-B14F-4D97-AF65-F5344CB8AC3E}">
        <p14:creationId xmlns:p14="http://schemas.microsoft.com/office/powerpoint/2010/main" val="123162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F101-6E63-4678-AF01-D112215C98B2}"/>
              </a:ext>
            </a:extLst>
          </p:cNvPr>
          <p:cNvSpPr>
            <a:spLocks noGrp="1"/>
          </p:cNvSpPr>
          <p:nvPr>
            <p:ph type="title"/>
          </p:nvPr>
        </p:nvSpPr>
        <p:spPr>
          <a:xfrm>
            <a:off x="274084" y="486262"/>
            <a:ext cx="10515600" cy="610682"/>
          </a:xfrm>
        </p:spPr>
        <p:txBody>
          <a:bodyPr>
            <a:normAutofit fontScale="90000"/>
          </a:bodyPr>
          <a:lstStyle/>
          <a:p>
            <a:r>
              <a:rPr lang="en-GB" dirty="0">
                <a:solidFill>
                  <a:srgbClr val="1478A0"/>
                </a:solidFill>
              </a:rPr>
              <a:t>NTC – Innovation </a:t>
            </a:r>
            <a:br>
              <a:rPr lang="en-GB" dirty="0">
                <a:solidFill>
                  <a:srgbClr val="1478A0"/>
                </a:solidFill>
              </a:rPr>
            </a:br>
            <a:r>
              <a:rPr lang="en-GB" dirty="0">
                <a:solidFill>
                  <a:srgbClr val="1478A0"/>
                </a:solidFill>
              </a:rPr>
              <a:t> </a:t>
            </a:r>
          </a:p>
        </p:txBody>
      </p:sp>
      <p:grpSp>
        <p:nvGrpSpPr>
          <p:cNvPr id="8" name="Group 7">
            <a:extLst>
              <a:ext uri="{FF2B5EF4-FFF2-40B4-BE49-F238E27FC236}">
                <a16:creationId xmlns:a16="http://schemas.microsoft.com/office/drawing/2014/main" id="{C661F0DA-2529-45CD-8579-44F640B5D369}"/>
              </a:ext>
            </a:extLst>
          </p:cNvPr>
          <p:cNvGrpSpPr/>
          <p:nvPr/>
        </p:nvGrpSpPr>
        <p:grpSpPr>
          <a:xfrm>
            <a:off x="8297307" y="2863761"/>
            <a:ext cx="3774286" cy="3774286"/>
            <a:chOff x="8367618" y="1520268"/>
            <a:chExt cx="3774286" cy="3774286"/>
          </a:xfrm>
        </p:grpSpPr>
        <p:sp>
          <p:nvSpPr>
            <p:cNvPr id="4" name="Shape 3">
              <a:extLst>
                <a:ext uri="{FF2B5EF4-FFF2-40B4-BE49-F238E27FC236}">
                  <a16:creationId xmlns:a16="http://schemas.microsoft.com/office/drawing/2014/main" id="{629B23F6-874A-4C9F-87EE-5D839F607F4A}"/>
                </a:ext>
              </a:extLst>
            </p:cNvPr>
            <p:cNvSpPr>
              <a:spLocks noChangeAspect="1"/>
            </p:cNvSpPr>
            <p:nvPr/>
          </p:nvSpPr>
          <p:spPr>
            <a:xfrm rot="19800000">
              <a:off x="8367618" y="1520268"/>
              <a:ext cx="3774286" cy="3774286"/>
            </a:xfrm>
            <a:prstGeom prst="gear6">
              <a:avLst/>
            </a:prstGeom>
            <a:solidFill>
              <a:srgbClr val="1994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TextBox 4">
              <a:extLst>
                <a:ext uri="{FF2B5EF4-FFF2-40B4-BE49-F238E27FC236}">
                  <a16:creationId xmlns:a16="http://schemas.microsoft.com/office/drawing/2014/main" id="{15B86868-4D07-4E11-A32A-CE8BC5B714E9}"/>
                </a:ext>
              </a:extLst>
            </p:cNvPr>
            <p:cNvSpPr txBox="1"/>
            <p:nvPr/>
          </p:nvSpPr>
          <p:spPr>
            <a:xfrm>
              <a:off x="8825948" y="3021496"/>
              <a:ext cx="2852531" cy="707886"/>
            </a:xfrm>
            <a:prstGeom prst="rect">
              <a:avLst/>
            </a:prstGeom>
            <a:noFill/>
          </p:spPr>
          <p:txBody>
            <a:bodyPr wrap="square" rtlCol="0">
              <a:spAutoFit/>
            </a:bodyPr>
            <a:lstStyle/>
            <a:p>
              <a:pPr algn="ctr"/>
              <a:r>
                <a:rPr lang="en-GB" sz="4000" b="1" dirty="0">
                  <a:solidFill>
                    <a:schemeClr val="bg1"/>
                  </a:solidFill>
                </a:rPr>
                <a:t>Innovation</a:t>
              </a:r>
            </a:p>
          </p:txBody>
        </p:sp>
      </p:grpSp>
      <p:sp>
        <p:nvSpPr>
          <p:cNvPr id="6" name="Text Placeholder 12">
            <a:extLst>
              <a:ext uri="{FF2B5EF4-FFF2-40B4-BE49-F238E27FC236}">
                <a16:creationId xmlns:a16="http://schemas.microsoft.com/office/drawing/2014/main" id="{0BB71416-FDE3-4FD6-82F1-8A6174F38500}"/>
              </a:ext>
            </a:extLst>
          </p:cNvPr>
          <p:cNvSpPr txBox="1">
            <a:spLocks/>
          </p:cNvSpPr>
          <p:nvPr/>
        </p:nvSpPr>
        <p:spPr>
          <a:xfrm>
            <a:off x="274084" y="2283521"/>
            <a:ext cx="8088866" cy="445638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rgbClr val="FFC0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C0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C00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C000"/>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endParaRPr lang="en-GB" sz="1800" dirty="0">
              <a:cs typeface="Arial" panose="020B0604020202020204" pitchFamily="34" charset="0"/>
            </a:endParaRPr>
          </a:p>
          <a:p>
            <a:pPr>
              <a:buClr>
                <a:schemeClr val="tx1"/>
              </a:buClr>
            </a:pPr>
            <a:r>
              <a:rPr lang="en-GB" dirty="0">
                <a:cs typeface="Arial" panose="020B0604020202020204" pitchFamily="34" charset="0"/>
              </a:rPr>
              <a:t>Two associated competitions fund:  £6.7 million.</a:t>
            </a:r>
          </a:p>
          <a:p>
            <a:pPr marL="0" indent="0">
              <a:buClr>
                <a:schemeClr val="tx1"/>
              </a:buClr>
              <a:buNone/>
            </a:pPr>
            <a:r>
              <a:rPr lang="en-GB" dirty="0">
                <a:cs typeface="Arial" panose="020B0604020202020204" pitchFamily="34" charset="0"/>
              </a:rPr>
              <a:t>	Support and enable business-led innovation across the UK supply 	chain in TFS.</a:t>
            </a:r>
          </a:p>
          <a:p>
            <a:pPr marL="0" indent="0">
              <a:lnSpc>
                <a:spcPct val="100000"/>
              </a:lnSpc>
              <a:buNone/>
            </a:pPr>
            <a:r>
              <a:rPr lang="en-GB" dirty="0">
                <a:cs typeface="Arial" panose="020B0604020202020204" pitchFamily="34" charset="0"/>
              </a:rPr>
              <a:t>	Develop a TFS ecosystem and capability for relevant industries and 	critical national infrastructure.</a:t>
            </a:r>
          </a:p>
          <a:p>
            <a:pPr marL="0" indent="0">
              <a:buClr>
                <a:schemeClr val="tx1"/>
              </a:buClr>
              <a:buNone/>
            </a:pPr>
            <a:endParaRPr lang="en-GB" dirty="0">
              <a:cs typeface="Arial" panose="020B0604020202020204" pitchFamily="34" charset="0"/>
            </a:endParaRPr>
          </a:p>
          <a:p>
            <a:pPr>
              <a:buClr>
                <a:schemeClr val="tx1"/>
              </a:buClr>
            </a:pPr>
            <a:r>
              <a:rPr lang="en-GB" dirty="0">
                <a:cs typeface="Arial" panose="020B0604020202020204" pitchFamily="34" charset="0"/>
              </a:rPr>
              <a:t>Design and develop test and evaluation facilities for innovation opportunity.</a:t>
            </a:r>
          </a:p>
          <a:p>
            <a:pPr marL="0" indent="0">
              <a:buClr>
                <a:schemeClr val="tx1"/>
              </a:buClr>
              <a:buNone/>
            </a:pPr>
            <a:r>
              <a:rPr lang="en-GB" dirty="0">
                <a:cs typeface="Arial" panose="020B0604020202020204" pitchFamily="34" charset="0"/>
              </a:rPr>
              <a:t>	Time and Frequency Signals (5 MHz, 10 MHz, 1 PPS, NTP, PTP, WR).</a:t>
            </a:r>
          </a:p>
          <a:p>
            <a:pPr marL="0" indent="0">
              <a:buClr>
                <a:schemeClr val="tx1"/>
              </a:buClr>
              <a:buNone/>
            </a:pPr>
            <a:r>
              <a:rPr lang="en-GB" dirty="0">
                <a:cs typeface="Arial" panose="020B0604020202020204" pitchFamily="34" charset="0"/>
              </a:rPr>
              <a:t>	Testing industry and manufacturer T&amp;F products and services.</a:t>
            </a:r>
          </a:p>
          <a:p>
            <a:pPr marL="0" indent="0">
              <a:buClr>
                <a:schemeClr val="tx1"/>
              </a:buClr>
              <a:buNone/>
            </a:pPr>
            <a:r>
              <a:rPr lang="en-GB" dirty="0">
                <a:cs typeface="Arial" panose="020B0604020202020204" pitchFamily="34" charset="0"/>
              </a:rPr>
              <a:t>	Validating third party T&amp;F products and services.</a:t>
            </a:r>
          </a:p>
          <a:p>
            <a:pPr marL="0" indent="0">
              <a:buClr>
                <a:schemeClr val="tx1"/>
              </a:buClr>
              <a:buNone/>
            </a:pPr>
            <a:endParaRPr lang="en-GB" sz="1800" dirty="0">
              <a:cs typeface="Arial" panose="020B0604020202020204" pitchFamily="34" charset="0"/>
            </a:endParaRPr>
          </a:p>
          <a:p>
            <a:pPr marL="0" indent="0">
              <a:lnSpc>
                <a:spcPct val="100000"/>
              </a:lnSpc>
              <a:buNone/>
            </a:pPr>
            <a:r>
              <a:rPr lang="en-GB" sz="1800" dirty="0">
                <a:cs typeface="Arial" panose="020B0604020202020204" pitchFamily="34" charset="0"/>
              </a:rPr>
              <a:t>	</a:t>
            </a:r>
            <a:endParaRPr lang="en-GB" sz="1800" dirty="0"/>
          </a:p>
        </p:txBody>
      </p:sp>
      <p:sp>
        <p:nvSpPr>
          <p:cNvPr id="9" name="TextBox 8">
            <a:extLst>
              <a:ext uri="{FF2B5EF4-FFF2-40B4-BE49-F238E27FC236}">
                <a16:creationId xmlns:a16="http://schemas.microsoft.com/office/drawing/2014/main" id="{D2D6D174-16D0-4815-A55A-1276B49CA239}"/>
              </a:ext>
            </a:extLst>
          </p:cNvPr>
          <p:cNvSpPr txBox="1"/>
          <p:nvPr/>
        </p:nvSpPr>
        <p:spPr>
          <a:xfrm>
            <a:off x="357808" y="1096944"/>
            <a:ext cx="9640958" cy="1323439"/>
          </a:xfrm>
          <a:prstGeom prst="rect">
            <a:avLst/>
          </a:prstGeom>
          <a:noFill/>
        </p:spPr>
        <p:txBody>
          <a:bodyPr wrap="square" rtlCol="0">
            <a:spAutoFit/>
          </a:bodyPr>
          <a:lstStyle/>
          <a:p>
            <a:r>
              <a:rPr lang="en-US" sz="2000" dirty="0"/>
              <a:t>The development of innovation nodes is a research and development activity aimed at understanding wider industry, academic and government requirements for the resilient timing network, and at triggering the future development of an ecosystem for the delivery and use of time and frequency.</a:t>
            </a:r>
            <a:endParaRPr lang="en-GB" sz="2000" dirty="0"/>
          </a:p>
        </p:txBody>
      </p:sp>
    </p:spTree>
    <p:extLst>
      <p:ext uri="{BB962C8B-B14F-4D97-AF65-F5344CB8AC3E}">
        <p14:creationId xmlns:p14="http://schemas.microsoft.com/office/powerpoint/2010/main" val="131183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7744-ACC2-464D-9A5A-724E79505E2B}"/>
              </a:ext>
            </a:extLst>
          </p:cNvPr>
          <p:cNvSpPr>
            <a:spLocks noGrp="1"/>
          </p:cNvSpPr>
          <p:nvPr>
            <p:ph type="title"/>
          </p:nvPr>
        </p:nvSpPr>
        <p:spPr>
          <a:xfrm>
            <a:off x="394664" y="500256"/>
            <a:ext cx="10515600" cy="610682"/>
          </a:xfrm>
        </p:spPr>
        <p:txBody>
          <a:bodyPr/>
          <a:lstStyle/>
          <a:p>
            <a:r>
              <a:rPr lang="en-GB" dirty="0">
                <a:solidFill>
                  <a:srgbClr val="1478A0"/>
                </a:solidFill>
              </a:rPr>
              <a:t>T&amp;F Test and Evaluation Facilities </a:t>
            </a:r>
          </a:p>
        </p:txBody>
      </p:sp>
      <p:grpSp>
        <p:nvGrpSpPr>
          <p:cNvPr id="27" name="Group 26">
            <a:extLst>
              <a:ext uri="{FF2B5EF4-FFF2-40B4-BE49-F238E27FC236}">
                <a16:creationId xmlns:a16="http://schemas.microsoft.com/office/drawing/2014/main" id="{CA65F95C-33A8-48EC-AEBA-2319506A4894}"/>
              </a:ext>
            </a:extLst>
          </p:cNvPr>
          <p:cNvGrpSpPr/>
          <p:nvPr/>
        </p:nvGrpSpPr>
        <p:grpSpPr>
          <a:xfrm>
            <a:off x="4497529" y="1987826"/>
            <a:ext cx="3433025" cy="4369918"/>
            <a:chOff x="292256" y="1365489"/>
            <a:chExt cx="3433025" cy="4996874"/>
          </a:xfrm>
        </p:grpSpPr>
        <p:sp>
          <p:nvSpPr>
            <p:cNvPr id="12" name="Rectangle: Rounded Corners 11">
              <a:extLst>
                <a:ext uri="{FF2B5EF4-FFF2-40B4-BE49-F238E27FC236}">
                  <a16:creationId xmlns:a16="http://schemas.microsoft.com/office/drawing/2014/main" id="{C8784978-831C-463C-8B81-1741D17D753D}"/>
                </a:ext>
              </a:extLst>
            </p:cNvPr>
            <p:cNvSpPr/>
            <p:nvPr/>
          </p:nvSpPr>
          <p:spPr>
            <a:xfrm>
              <a:off x="360445" y="1365490"/>
              <a:ext cx="3320020" cy="4996873"/>
            </a:xfrm>
            <a:prstGeom prst="roundRect">
              <a:avLst/>
            </a:prstGeom>
            <a:solidFill>
              <a:schemeClr val="tx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D47F55BD-C057-4299-8A87-B816554D0DE3}"/>
                </a:ext>
              </a:extLst>
            </p:cNvPr>
            <p:cNvSpPr txBox="1"/>
            <p:nvPr/>
          </p:nvSpPr>
          <p:spPr>
            <a:xfrm>
              <a:off x="1213086" y="1365489"/>
              <a:ext cx="1614737" cy="461665"/>
            </a:xfrm>
            <a:prstGeom prst="rect">
              <a:avLst/>
            </a:prstGeom>
            <a:noFill/>
          </p:spPr>
          <p:txBody>
            <a:bodyPr wrap="none" rtlCol="0">
              <a:spAutoFit/>
            </a:bodyPr>
            <a:lstStyle/>
            <a:p>
              <a:r>
                <a:rPr lang="en-GB" sz="2400" b="1" dirty="0">
                  <a:solidFill>
                    <a:schemeClr val="bg1"/>
                  </a:solidFill>
                </a:rPr>
                <a:t>Teddington</a:t>
              </a:r>
            </a:p>
          </p:txBody>
        </p:sp>
        <p:sp>
          <p:nvSpPr>
            <p:cNvPr id="22" name="TextBox 21">
              <a:extLst>
                <a:ext uri="{FF2B5EF4-FFF2-40B4-BE49-F238E27FC236}">
                  <a16:creationId xmlns:a16="http://schemas.microsoft.com/office/drawing/2014/main" id="{33A479FE-78ED-459C-8666-F24A7CF7BF26}"/>
                </a:ext>
              </a:extLst>
            </p:cNvPr>
            <p:cNvSpPr txBox="1"/>
            <p:nvPr/>
          </p:nvSpPr>
          <p:spPr>
            <a:xfrm>
              <a:off x="292256" y="2269898"/>
              <a:ext cx="3412796" cy="1161381"/>
            </a:xfrm>
            <a:prstGeom prst="rect">
              <a:avLst/>
            </a:prstGeom>
            <a:noFill/>
          </p:spPr>
          <p:txBody>
            <a:bodyPr wrap="square" rtlCol="0">
              <a:spAutoFit/>
            </a:bodyPr>
            <a:lstStyle/>
            <a:p>
              <a:pPr algn="ctr"/>
              <a:r>
                <a:rPr lang="en-GB" sz="2000" b="1" dirty="0"/>
                <a:t>Range of High quality T&amp;F signals 1 PPS , 10 MHz , 100 MHz</a:t>
              </a:r>
            </a:p>
          </p:txBody>
        </p:sp>
        <p:sp>
          <p:nvSpPr>
            <p:cNvPr id="23" name="TextBox 22">
              <a:extLst>
                <a:ext uri="{FF2B5EF4-FFF2-40B4-BE49-F238E27FC236}">
                  <a16:creationId xmlns:a16="http://schemas.microsoft.com/office/drawing/2014/main" id="{91D0F2F9-F7CD-44D8-9373-531A2CA27E54}"/>
                </a:ext>
              </a:extLst>
            </p:cNvPr>
            <p:cNvSpPr txBox="1"/>
            <p:nvPr/>
          </p:nvSpPr>
          <p:spPr>
            <a:xfrm>
              <a:off x="312485" y="3526240"/>
              <a:ext cx="3412796" cy="809447"/>
            </a:xfrm>
            <a:prstGeom prst="rect">
              <a:avLst/>
            </a:prstGeom>
            <a:noFill/>
          </p:spPr>
          <p:txBody>
            <a:bodyPr wrap="square" rtlCol="0">
              <a:spAutoFit/>
            </a:bodyPr>
            <a:lstStyle/>
            <a:p>
              <a:pPr algn="ctr"/>
              <a:r>
                <a:rPr lang="en-GB" sz="2000" b="1" dirty="0"/>
                <a:t>Synchronisation of devices to UTC(NPL) by PTP and WR</a:t>
              </a:r>
            </a:p>
          </p:txBody>
        </p:sp>
        <p:sp>
          <p:nvSpPr>
            <p:cNvPr id="24" name="TextBox 23">
              <a:extLst>
                <a:ext uri="{FF2B5EF4-FFF2-40B4-BE49-F238E27FC236}">
                  <a16:creationId xmlns:a16="http://schemas.microsoft.com/office/drawing/2014/main" id="{F0092A5A-6ABC-4366-9C77-8F09F7A3279A}"/>
                </a:ext>
              </a:extLst>
            </p:cNvPr>
            <p:cNvSpPr txBox="1"/>
            <p:nvPr/>
          </p:nvSpPr>
          <p:spPr>
            <a:xfrm>
              <a:off x="312485" y="4650980"/>
              <a:ext cx="3412796" cy="809447"/>
            </a:xfrm>
            <a:prstGeom prst="rect">
              <a:avLst/>
            </a:prstGeom>
            <a:noFill/>
          </p:spPr>
          <p:txBody>
            <a:bodyPr wrap="square" rtlCol="0">
              <a:spAutoFit/>
            </a:bodyPr>
            <a:lstStyle/>
            <a:p>
              <a:pPr algn="ctr"/>
              <a:r>
                <a:rPr lang="en-GB" sz="2000" b="1" dirty="0"/>
                <a:t>Access to range of test &amp; measurement hardware </a:t>
              </a:r>
            </a:p>
          </p:txBody>
        </p:sp>
      </p:grpSp>
      <p:grpSp>
        <p:nvGrpSpPr>
          <p:cNvPr id="28" name="Group 27">
            <a:extLst>
              <a:ext uri="{FF2B5EF4-FFF2-40B4-BE49-F238E27FC236}">
                <a16:creationId xmlns:a16="http://schemas.microsoft.com/office/drawing/2014/main" id="{DD0D6422-CE34-4AE8-B2E8-5E3D3114B2A0}"/>
              </a:ext>
            </a:extLst>
          </p:cNvPr>
          <p:cNvGrpSpPr/>
          <p:nvPr/>
        </p:nvGrpSpPr>
        <p:grpSpPr>
          <a:xfrm>
            <a:off x="8496416" y="4134055"/>
            <a:ext cx="3320020" cy="2223689"/>
            <a:chOff x="-21418" y="4139464"/>
            <a:chExt cx="3320020" cy="2223689"/>
          </a:xfrm>
        </p:grpSpPr>
        <p:sp>
          <p:nvSpPr>
            <p:cNvPr id="17" name="Rectangle: Rounded Corners 16">
              <a:extLst>
                <a:ext uri="{FF2B5EF4-FFF2-40B4-BE49-F238E27FC236}">
                  <a16:creationId xmlns:a16="http://schemas.microsoft.com/office/drawing/2014/main" id="{8F9061A9-B172-409B-A30D-F1EADD1BECDA}"/>
                </a:ext>
              </a:extLst>
            </p:cNvPr>
            <p:cNvSpPr/>
            <p:nvPr/>
          </p:nvSpPr>
          <p:spPr>
            <a:xfrm>
              <a:off x="-21418" y="4165902"/>
              <a:ext cx="3320020" cy="2197251"/>
            </a:xfrm>
            <a:prstGeom prst="roundRect">
              <a:avLst/>
            </a:pr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18BE17B4-0987-4418-8B2E-482B3EFA2226}"/>
                </a:ext>
              </a:extLst>
            </p:cNvPr>
            <p:cNvSpPr txBox="1"/>
            <p:nvPr/>
          </p:nvSpPr>
          <p:spPr>
            <a:xfrm>
              <a:off x="885236" y="4139464"/>
              <a:ext cx="1569660" cy="461665"/>
            </a:xfrm>
            <a:prstGeom prst="rect">
              <a:avLst/>
            </a:prstGeom>
            <a:noFill/>
          </p:spPr>
          <p:txBody>
            <a:bodyPr wrap="none" rtlCol="0">
              <a:spAutoFit/>
            </a:bodyPr>
            <a:lstStyle/>
            <a:p>
              <a:r>
                <a:rPr lang="en-GB" sz="2400" b="1" dirty="0">
                  <a:solidFill>
                    <a:schemeClr val="bg1"/>
                  </a:solidFill>
                </a:rPr>
                <a:t>Docklands</a:t>
              </a:r>
              <a:r>
                <a:rPr lang="en-GB" sz="2400" b="1" dirty="0"/>
                <a:t> </a:t>
              </a:r>
            </a:p>
          </p:txBody>
        </p:sp>
        <p:sp>
          <p:nvSpPr>
            <p:cNvPr id="25" name="TextBox 24">
              <a:extLst>
                <a:ext uri="{FF2B5EF4-FFF2-40B4-BE49-F238E27FC236}">
                  <a16:creationId xmlns:a16="http://schemas.microsoft.com/office/drawing/2014/main" id="{9B7C34E5-D4C0-49E8-952A-2A57CF2FC0E1}"/>
                </a:ext>
              </a:extLst>
            </p:cNvPr>
            <p:cNvSpPr txBox="1"/>
            <p:nvPr/>
          </p:nvSpPr>
          <p:spPr>
            <a:xfrm>
              <a:off x="71358" y="4793362"/>
              <a:ext cx="3140363" cy="1015663"/>
            </a:xfrm>
            <a:prstGeom prst="rect">
              <a:avLst/>
            </a:prstGeom>
            <a:noFill/>
          </p:spPr>
          <p:txBody>
            <a:bodyPr wrap="square" rtlCol="0">
              <a:spAutoFit/>
            </a:bodyPr>
            <a:lstStyle/>
            <a:p>
              <a:pPr algn="ctr"/>
              <a:r>
                <a:rPr lang="en-GB" sz="2000" b="1" dirty="0"/>
                <a:t>Access to resilient PTP signal traceable to UTC(NPL) via optical fibre</a:t>
              </a:r>
            </a:p>
          </p:txBody>
        </p:sp>
      </p:grpSp>
      <p:grpSp>
        <p:nvGrpSpPr>
          <p:cNvPr id="29" name="Group 28">
            <a:extLst>
              <a:ext uri="{FF2B5EF4-FFF2-40B4-BE49-F238E27FC236}">
                <a16:creationId xmlns:a16="http://schemas.microsoft.com/office/drawing/2014/main" id="{18CFC09C-8B3D-4A81-BF03-BE7BFE057103}"/>
              </a:ext>
            </a:extLst>
          </p:cNvPr>
          <p:cNvGrpSpPr/>
          <p:nvPr/>
        </p:nvGrpSpPr>
        <p:grpSpPr>
          <a:xfrm>
            <a:off x="394256" y="4160493"/>
            <a:ext cx="3412796" cy="2178250"/>
            <a:chOff x="8486948" y="1360872"/>
            <a:chExt cx="3412796" cy="2334197"/>
          </a:xfrm>
        </p:grpSpPr>
        <p:sp>
          <p:nvSpPr>
            <p:cNvPr id="18" name="Rectangle: Rounded Corners 17">
              <a:extLst>
                <a:ext uri="{FF2B5EF4-FFF2-40B4-BE49-F238E27FC236}">
                  <a16:creationId xmlns:a16="http://schemas.microsoft.com/office/drawing/2014/main" id="{DB8E2A52-7DB0-4227-8EAF-2FB68EFD43E0}"/>
                </a:ext>
              </a:extLst>
            </p:cNvPr>
            <p:cNvSpPr/>
            <p:nvPr/>
          </p:nvSpPr>
          <p:spPr>
            <a:xfrm>
              <a:off x="8555137" y="1360872"/>
              <a:ext cx="3320020" cy="2334197"/>
            </a:xfrm>
            <a:prstGeom prst="roundRect">
              <a:avLst/>
            </a:prstGeom>
            <a:solidFill>
              <a:schemeClr val="accent1">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TextBox 20">
              <a:extLst>
                <a:ext uri="{FF2B5EF4-FFF2-40B4-BE49-F238E27FC236}">
                  <a16:creationId xmlns:a16="http://schemas.microsoft.com/office/drawing/2014/main" id="{CFCBC8B1-A409-4E37-AF07-0918ABECFB4C}"/>
                </a:ext>
              </a:extLst>
            </p:cNvPr>
            <p:cNvSpPr txBox="1"/>
            <p:nvPr/>
          </p:nvSpPr>
          <p:spPr>
            <a:xfrm>
              <a:off x="9608891" y="1365489"/>
              <a:ext cx="1212511" cy="494717"/>
            </a:xfrm>
            <a:prstGeom prst="rect">
              <a:avLst/>
            </a:prstGeom>
            <a:noFill/>
          </p:spPr>
          <p:txBody>
            <a:bodyPr wrap="none" rtlCol="0">
              <a:spAutoFit/>
            </a:bodyPr>
            <a:lstStyle/>
            <a:p>
              <a:r>
                <a:rPr lang="en-GB" sz="2400" b="1" dirty="0">
                  <a:solidFill>
                    <a:schemeClr val="bg1"/>
                  </a:solidFill>
                </a:rPr>
                <a:t>Reading</a:t>
              </a:r>
            </a:p>
          </p:txBody>
        </p:sp>
        <p:sp>
          <p:nvSpPr>
            <p:cNvPr id="26" name="TextBox 25">
              <a:extLst>
                <a:ext uri="{FF2B5EF4-FFF2-40B4-BE49-F238E27FC236}">
                  <a16:creationId xmlns:a16="http://schemas.microsoft.com/office/drawing/2014/main" id="{3C060E3B-74D6-4966-9CB0-5238B45E5CEF}"/>
                </a:ext>
              </a:extLst>
            </p:cNvPr>
            <p:cNvSpPr txBox="1"/>
            <p:nvPr/>
          </p:nvSpPr>
          <p:spPr>
            <a:xfrm>
              <a:off x="8486948" y="2076296"/>
              <a:ext cx="3412796" cy="1088377"/>
            </a:xfrm>
            <a:prstGeom prst="rect">
              <a:avLst/>
            </a:prstGeom>
            <a:noFill/>
          </p:spPr>
          <p:txBody>
            <a:bodyPr wrap="square" rtlCol="0">
              <a:spAutoFit/>
            </a:bodyPr>
            <a:lstStyle/>
            <a:p>
              <a:pPr algn="ctr"/>
              <a:r>
                <a:rPr lang="en-GB" sz="2000" b="1" dirty="0"/>
                <a:t>Access to resilient PTP &amp; WR signal traceable to UTC(NPL) via optical fibre</a:t>
              </a:r>
            </a:p>
          </p:txBody>
        </p:sp>
      </p:grpSp>
      <p:sp>
        <p:nvSpPr>
          <p:cNvPr id="30" name="TextBox 29">
            <a:extLst>
              <a:ext uri="{FF2B5EF4-FFF2-40B4-BE49-F238E27FC236}">
                <a16:creationId xmlns:a16="http://schemas.microsoft.com/office/drawing/2014/main" id="{1ACC4243-CA06-41FD-B06A-0A647E757ACD}"/>
              </a:ext>
            </a:extLst>
          </p:cNvPr>
          <p:cNvSpPr txBox="1"/>
          <p:nvPr/>
        </p:nvSpPr>
        <p:spPr>
          <a:xfrm>
            <a:off x="2627249" y="1191344"/>
            <a:ext cx="7529177" cy="400110"/>
          </a:xfrm>
          <a:prstGeom prst="rect">
            <a:avLst/>
          </a:prstGeom>
          <a:noFill/>
        </p:spPr>
        <p:txBody>
          <a:bodyPr wrap="none" rtlCol="0">
            <a:spAutoFit/>
          </a:bodyPr>
          <a:lstStyle/>
          <a:p>
            <a:r>
              <a:rPr lang="en-GB" sz="2000" dirty="0"/>
              <a:t>Laboratory / R&amp;D environment / Commercial data-centre environment.</a:t>
            </a:r>
          </a:p>
        </p:txBody>
      </p:sp>
      <p:cxnSp>
        <p:nvCxnSpPr>
          <p:cNvPr id="40" name="Connector: Elbow 39">
            <a:extLst>
              <a:ext uri="{FF2B5EF4-FFF2-40B4-BE49-F238E27FC236}">
                <a16:creationId xmlns:a16="http://schemas.microsoft.com/office/drawing/2014/main" id="{C736E243-E09E-4DF7-A1F4-77E773E36243}"/>
              </a:ext>
            </a:extLst>
          </p:cNvPr>
          <p:cNvCxnSpPr>
            <a:cxnSpLocks/>
            <a:endCxn id="21" idx="0"/>
          </p:cNvCxnSpPr>
          <p:nvPr/>
        </p:nvCxnSpPr>
        <p:spPr>
          <a:xfrm rot="10800000" flipV="1">
            <a:off x="2122456" y="2460058"/>
            <a:ext cx="2383471" cy="1704744"/>
          </a:xfrm>
          <a:prstGeom prst="bentConnector2">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B025B99F-E021-4E32-855A-3EEBB3646276}"/>
              </a:ext>
            </a:extLst>
          </p:cNvPr>
          <p:cNvCxnSpPr>
            <a:cxnSpLocks/>
          </p:cNvCxnSpPr>
          <p:nvPr/>
        </p:nvCxnSpPr>
        <p:spPr>
          <a:xfrm>
            <a:off x="7920834" y="2456859"/>
            <a:ext cx="2209386" cy="1742489"/>
          </a:xfrm>
          <a:prstGeom prst="bentConnector2">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7737214-3AA3-4E44-9F7F-ED38E8EFC07D}"/>
              </a:ext>
            </a:extLst>
          </p:cNvPr>
          <p:cNvSpPr txBox="1"/>
          <p:nvPr/>
        </p:nvSpPr>
        <p:spPr>
          <a:xfrm>
            <a:off x="865571" y="2334351"/>
            <a:ext cx="1256883" cy="400110"/>
          </a:xfrm>
          <a:prstGeom prst="rect">
            <a:avLst/>
          </a:prstGeom>
          <a:noFill/>
        </p:spPr>
        <p:txBody>
          <a:bodyPr wrap="none" rtlCol="0">
            <a:spAutoFit/>
          </a:bodyPr>
          <a:lstStyle/>
          <a:p>
            <a:r>
              <a:rPr lang="en-GB" sz="2000" dirty="0"/>
              <a:t>Dark Fibre</a:t>
            </a:r>
          </a:p>
        </p:txBody>
      </p:sp>
      <p:sp>
        <p:nvSpPr>
          <p:cNvPr id="53" name="TextBox 52">
            <a:extLst>
              <a:ext uri="{FF2B5EF4-FFF2-40B4-BE49-F238E27FC236}">
                <a16:creationId xmlns:a16="http://schemas.microsoft.com/office/drawing/2014/main" id="{3C53736C-4E47-41A5-A231-AE13E552B1B4}"/>
              </a:ext>
            </a:extLst>
          </p:cNvPr>
          <p:cNvSpPr txBox="1"/>
          <p:nvPr/>
        </p:nvSpPr>
        <p:spPr>
          <a:xfrm>
            <a:off x="10130150" y="2334351"/>
            <a:ext cx="1314591" cy="400110"/>
          </a:xfrm>
          <a:prstGeom prst="rect">
            <a:avLst/>
          </a:prstGeom>
          <a:noFill/>
        </p:spPr>
        <p:txBody>
          <a:bodyPr wrap="none" rtlCol="0">
            <a:spAutoFit/>
          </a:bodyPr>
          <a:lstStyle/>
          <a:p>
            <a:r>
              <a:rPr lang="en-GB" sz="2000" dirty="0"/>
              <a:t>Dark Fibre </a:t>
            </a:r>
          </a:p>
        </p:txBody>
      </p:sp>
    </p:spTree>
    <p:extLst>
      <p:ext uri="{BB962C8B-B14F-4D97-AF65-F5344CB8AC3E}">
        <p14:creationId xmlns:p14="http://schemas.microsoft.com/office/powerpoint/2010/main" val="171519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8"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500"/>
                                        <p:tgtEl>
                                          <p:spTgt spid="4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D4AF-B09B-4349-A715-0ACCD3FC1E79}"/>
              </a:ext>
            </a:extLst>
          </p:cNvPr>
          <p:cNvSpPr>
            <a:spLocks noGrp="1"/>
          </p:cNvSpPr>
          <p:nvPr>
            <p:ph type="title"/>
          </p:nvPr>
        </p:nvSpPr>
        <p:spPr>
          <a:xfrm>
            <a:off x="400768" y="546980"/>
            <a:ext cx="10515600" cy="610682"/>
          </a:xfrm>
        </p:spPr>
        <p:txBody>
          <a:bodyPr/>
          <a:lstStyle/>
          <a:p>
            <a:r>
              <a:rPr lang="en-GB" dirty="0">
                <a:solidFill>
                  <a:srgbClr val="1478A0"/>
                </a:solidFill>
              </a:rPr>
              <a:t>Developing University of Strathclyde Node</a:t>
            </a:r>
          </a:p>
        </p:txBody>
      </p:sp>
      <p:pic>
        <p:nvPicPr>
          <p:cNvPr id="7" name="Picture 6">
            <a:extLst>
              <a:ext uri="{FF2B5EF4-FFF2-40B4-BE49-F238E27FC236}">
                <a16:creationId xmlns:a16="http://schemas.microsoft.com/office/drawing/2014/main" id="{B850DDFA-F28F-44AE-A17C-4E234D4CAB26}"/>
              </a:ext>
            </a:extLst>
          </p:cNvPr>
          <p:cNvPicPr>
            <a:picLocks noChangeAspect="1"/>
          </p:cNvPicPr>
          <p:nvPr/>
        </p:nvPicPr>
        <p:blipFill rotWithShape="1">
          <a:blip r:embed="rId3"/>
          <a:srcRect/>
          <a:stretch/>
        </p:blipFill>
        <p:spPr>
          <a:xfrm>
            <a:off x="5128199" y="2443127"/>
            <a:ext cx="6991381" cy="4322395"/>
          </a:xfrm>
          <a:prstGeom prst="roundRect">
            <a:avLst/>
          </a:prstGeom>
          <a:solidFill>
            <a:schemeClr val="bg1"/>
          </a:solidFill>
        </p:spPr>
      </p:pic>
      <p:sp>
        <p:nvSpPr>
          <p:cNvPr id="5" name="TextBox 4">
            <a:extLst>
              <a:ext uri="{FF2B5EF4-FFF2-40B4-BE49-F238E27FC236}">
                <a16:creationId xmlns:a16="http://schemas.microsoft.com/office/drawing/2014/main" id="{8A68ADF5-01E6-445A-A21F-47B37B66ED50}"/>
              </a:ext>
            </a:extLst>
          </p:cNvPr>
          <p:cNvSpPr txBox="1"/>
          <p:nvPr/>
        </p:nvSpPr>
        <p:spPr>
          <a:xfrm>
            <a:off x="211531" y="2305930"/>
            <a:ext cx="4916668" cy="4031873"/>
          </a:xfrm>
          <a:prstGeom prst="rect">
            <a:avLst/>
          </a:prstGeom>
          <a:noFill/>
        </p:spPr>
        <p:txBody>
          <a:bodyPr wrap="square" rtlCol="0">
            <a:spAutoFit/>
          </a:bodyPr>
          <a:lstStyle/>
          <a:p>
            <a:pPr marL="285750" indent="-285750">
              <a:buFont typeface="Arial" panose="020B0604020202020204" pitchFamily="34" charset="0"/>
              <a:buChar char="•"/>
            </a:pPr>
            <a:r>
              <a:rPr lang="en-US" sz="2000" dirty="0"/>
              <a:t>To support the innovation objective of the NTC </a:t>
            </a:r>
            <a:r>
              <a:rPr lang="en-US" sz="2000" dirty="0" err="1"/>
              <a:t>programme</a:t>
            </a:r>
            <a:r>
              <a:rPr lang="en-US" sz="2000" dirty="0"/>
              <a:t>, NPL is creating a timing distribution </a:t>
            </a:r>
            <a:r>
              <a:rPr lang="en-GB" sz="2000" dirty="0"/>
              <a:t>centre in Scotland.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 distant time scale realisation traceable to UTC(NPL) </a:t>
            </a:r>
            <a:r>
              <a:rPr lang="en-US" sz="2000" dirty="0"/>
              <a:t>based on a Microchip 5071A </a:t>
            </a:r>
            <a:r>
              <a:rPr lang="en-US" sz="2000" dirty="0" err="1"/>
              <a:t>caesium</a:t>
            </a:r>
            <a:r>
              <a:rPr lang="en-US" sz="2000" dirty="0"/>
              <a:t> clock.</a:t>
            </a:r>
            <a:endParaRPr lang="en-GB" sz="2000" dirty="0"/>
          </a:p>
          <a:p>
            <a:pPr marL="285750" indent="-285750">
              <a:buFont typeface="Arial" panose="020B0604020202020204" pitchFamily="34" charset="0"/>
              <a:buChar char="•"/>
            </a:pPr>
            <a:endParaRPr lang="en-GB" sz="2000" dirty="0">
              <a:cs typeface="Arial" panose="020B0604020202020204" pitchFamily="34" charset="0"/>
            </a:endParaRPr>
          </a:p>
          <a:p>
            <a:pPr marL="285750" indent="-285750">
              <a:buFont typeface="Arial" panose="020B0604020202020204" pitchFamily="34" charset="0"/>
              <a:buChar char="•"/>
            </a:pPr>
            <a:r>
              <a:rPr lang="en-GB" sz="2000" dirty="0">
                <a:cs typeface="Arial" panose="020B0604020202020204" pitchFamily="34" charset="0"/>
              </a:rPr>
              <a:t>The clock is monitored via a GPS common view time transfer link and steered from NPL.</a:t>
            </a:r>
          </a:p>
          <a:p>
            <a:pPr marL="285750" indent="-285750">
              <a:buFont typeface="Arial" panose="020B0604020202020204" pitchFamily="34" charset="0"/>
              <a:buChar char="•"/>
            </a:pPr>
            <a:endParaRPr lang="en-GB" dirty="0"/>
          </a:p>
          <a:p>
            <a:endParaRPr lang="en-GB" dirty="0"/>
          </a:p>
        </p:txBody>
      </p:sp>
      <p:sp>
        <p:nvSpPr>
          <p:cNvPr id="8" name="Rectangle 7">
            <a:extLst>
              <a:ext uri="{FF2B5EF4-FFF2-40B4-BE49-F238E27FC236}">
                <a16:creationId xmlns:a16="http://schemas.microsoft.com/office/drawing/2014/main" id="{AB4901BA-3F1B-4E14-8803-CF7C3F07CED1}"/>
              </a:ext>
            </a:extLst>
          </p:cNvPr>
          <p:cNvSpPr/>
          <p:nvPr/>
        </p:nvSpPr>
        <p:spPr>
          <a:xfrm>
            <a:off x="659184" y="1181963"/>
            <a:ext cx="10413006" cy="707886"/>
          </a:xfrm>
          <a:prstGeom prst="rect">
            <a:avLst/>
          </a:prstGeom>
        </p:spPr>
        <p:txBody>
          <a:bodyPr wrap="square">
            <a:spAutoFit/>
          </a:bodyPr>
          <a:lstStyle/>
          <a:p>
            <a:pPr algn="ctr"/>
            <a:r>
              <a:rPr lang="en-GB" sz="2000" dirty="0">
                <a:cs typeface="Arial" panose="020B0604020202020204" pitchFamily="34" charset="0"/>
              </a:rPr>
              <a:t>The node will be a source for distributing time and frequency signals for research and development purposes in the local geographical area.</a:t>
            </a:r>
            <a:endParaRPr lang="en-GB" sz="2000" dirty="0"/>
          </a:p>
        </p:txBody>
      </p:sp>
    </p:spTree>
    <p:extLst>
      <p:ext uri="{BB962C8B-B14F-4D97-AF65-F5344CB8AC3E}">
        <p14:creationId xmlns:p14="http://schemas.microsoft.com/office/powerpoint/2010/main" val="178684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90379-5656-40DE-A212-924BBDA0D836}"/>
              </a:ext>
            </a:extLst>
          </p:cNvPr>
          <p:cNvSpPr>
            <a:spLocks noGrp="1"/>
          </p:cNvSpPr>
          <p:nvPr>
            <p:ph type="title"/>
          </p:nvPr>
        </p:nvSpPr>
        <p:spPr>
          <a:xfrm>
            <a:off x="146075" y="481033"/>
            <a:ext cx="10515600" cy="610682"/>
          </a:xfrm>
        </p:spPr>
        <p:txBody>
          <a:bodyPr/>
          <a:lstStyle/>
          <a:p>
            <a:r>
              <a:rPr lang="en-GB" dirty="0">
                <a:solidFill>
                  <a:srgbClr val="1478A0"/>
                </a:solidFill>
              </a:rPr>
              <a:t>Developing University of Surrey Node</a:t>
            </a:r>
          </a:p>
        </p:txBody>
      </p:sp>
      <p:sp>
        <p:nvSpPr>
          <p:cNvPr id="3" name="Rectangle 2">
            <a:extLst>
              <a:ext uri="{FF2B5EF4-FFF2-40B4-BE49-F238E27FC236}">
                <a16:creationId xmlns:a16="http://schemas.microsoft.com/office/drawing/2014/main" id="{D25CC8B4-EC18-4D9F-8018-E64C48EB6462}"/>
              </a:ext>
            </a:extLst>
          </p:cNvPr>
          <p:cNvSpPr/>
          <p:nvPr/>
        </p:nvSpPr>
        <p:spPr>
          <a:xfrm>
            <a:off x="146075" y="786374"/>
            <a:ext cx="10608064" cy="1908215"/>
          </a:xfrm>
          <a:prstGeom prst="rect">
            <a:avLst/>
          </a:prstGeom>
        </p:spPr>
        <p:txBody>
          <a:bodyPr wrap="square">
            <a:spAutoFit/>
          </a:bodyPr>
          <a:lstStyle/>
          <a:p>
            <a:endParaRPr lang="en-GB" sz="2000" dirty="0">
              <a:solidFill>
                <a:srgbClr val="000000"/>
              </a:solidFill>
            </a:endParaRPr>
          </a:p>
          <a:p>
            <a:pPr marL="285750" indent="-285750">
              <a:buFont typeface="Arial" panose="020B0604020202020204" pitchFamily="34" charset="0"/>
              <a:buChar char="•"/>
            </a:pPr>
            <a:r>
              <a:rPr lang="en-US" sz="2000" dirty="0"/>
              <a:t>NPL is creating a timing distribution </a:t>
            </a:r>
            <a:r>
              <a:rPr lang="en-GB" sz="2000" dirty="0"/>
              <a:t>centre at the university of Surrey. </a:t>
            </a:r>
            <a:endParaRPr lang="en-US" sz="2000" dirty="0">
              <a:solidFill>
                <a:srgbClr val="000000"/>
              </a:solidFill>
            </a:endParaRPr>
          </a:p>
          <a:p>
            <a:pPr marL="285750" indent="-285750">
              <a:buFont typeface="Arial" panose="020B0604020202020204" pitchFamily="34" charset="0"/>
              <a:buChar char="•"/>
            </a:pPr>
            <a:r>
              <a:rPr lang="en-US" sz="2000" dirty="0">
                <a:solidFill>
                  <a:srgbClr val="000000"/>
                </a:solidFill>
              </a:rPr>
              <a:t>T&amp;F signals (1 PPS and 10 MHz).</a:t>
            </a:r>
          </a:p>
          <a:p>
            <a:pPr marL="285750" indent="-285750">
              <a:buFont typeface="Arial" panose="020B0604020202020204" pitchFamily="34" charset="0"/>
              <a:buChar char="•"/>
            </a:pPr>
            <a:r>
              <a:rPr lang="en-US" sz="2000" dirty="0">
                <a:solidFill>
                  <a:srgbClr val="000000"/>
                </a:solidFill>
              </a:rPr>
              <a:t>Synchronization to UTC(NPL) using WR-PTP.</a:t>
            </a:r>
          </a:p>
          <a:p>
            <a:pPr marL="285750" indent="-285750">
              <a:buFont typeface="Arial" panose="020B0604020202020204" pitchFamily="34" charset="0"/>
              <a:buChar char="•"/>
            </a:pPr>
            <a:r>
              <a:rPr lang="en-US" sz="2000" dirty="0">
                <a:solidFill>
                  <a:srgbClr val="000000"/>
                </a:solidFill>
              </a:rPr>
              <a:t>24/7 Monitoring.</a:t>
            </a:r>
          </a:p>
          <a:p>
            <a:endParaRPr lang="en-US" dirty="0">
              <a:solidFill>
                <a:srgbClr val="000000"/>
              </a:solidFill>
            </a:endParaRPr>
          </a:p>
        </p:txBody>
      </p:sp>
      <p:grpSp>
        <p:nvGrpSpPr>
          <p:cNvPr id="5" name="Group 4">
            <a:extLst>
              <a:ext uri="{FF2B5EF4-FFF2-40B4-BE49-F238E27FC236}">
                <a16:creationId xmlns:a16="http://schemas.microsoft.com/office/drawing/2014/main" id="{D341BFEF-0764-4F16-8511-E6AB4A40CDD4}"/>
              </a:ext>
            </a:extLst>
          </p:cNvPr>
          <p:cNvGrpSpPr/>
          <p:nvPr/>
        </p:nvGrpSpPr>
        <p:grpSpPr>
          <a:xfrm>
            <a:off x="5568925" y="3048445"/>
            <a:ext cx="6623075" cy="3723133"/>
            <a:chOff x="4870341" y="2968472"/>
            <a:chExt cx="7321659" cy="3127290"/>
          </a:xfrm>
        </p:grpSpPr>
        <p:pic>
          <p:nvPicPr>
            <p:cNvPr id="10" name="Picture 9" descr="Chart&#10;&#10;Description automatically generated">
              <a:extLst>
                <a:ext uri="{FF2B5EF4-FFF2-40B4-BE49-F238E27FC236}">
                  <a16:creationId xmlns:a16="http://schemas.microsoft.com/office/drawing/2014/main" id="{4D9B0DF9-1646-4707-A209-6820DC701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341" y="2968472"/>
              <a:ext cx="7321659" cy="3127290"/>
            </a:xfrm>
            <a:prstGeom prst="rect">
              <a:avLst/>
            </a:prstGeom>
          </p:spPr>
        </p:pic>
        <p:sp>
          <p:nvSpPr>
            <p:cNvPr id="4" name="TextBox 3">
              <a:extLst>
                <a:ext uri="{FF2B5EF4-FFF2-40B4-BE49-F238E27FC236}">
                  <a16:creationId xmlns:a16="http://schemas.microsoft.com/office/drawing/2014/main" id="{1DDFAC76-F4CB-448E-A245-37702CA4A403}"/>
                </a:ext>
              </a:extLst>
            </p:cNvPr>
            <p:cNvSpPr txBox="1"/>
            <p:nvPr/>
          </p:nvSpPr>
          <p:spPr>
            <a:xfrm>
              <a:off x="9323666" y="2968472"/>
              <a:ext cx="2557623" cy="369332"/>
            </a:xfrm>
            <a:prstGeom prst="rect">
              <a:avLst/>
            </a:prstGeom>
            <a:noFill/>
          </p:spPr>
          <p:txBody>
            <a:bodyPr wrap="none" rtlCol="0">
              <a:spAutoFit/>
            </a:bodyPr>
            <a:lstStyle/>
            <a:p>
              <a:r>
                <a:rPr lang="en-GB" dirty="0"/>
                <a:t>Endpoint Offset from GM</a:t>
              </a:r>
            </a:p>
          </p:txBody>
        </p:sp>
      </p:grpSp>
      <p:pic>
        <p:nvPicPr>
          <p:cNvPr id="7" name="Picture 6" descr="A picture containing kite, sky, flying, map&#10;&#10;Description automatically generated">
            <a:extLst>
              <a:ext uri="{FF2B5EF4-FFF2-40B4-BE49-F238E27FC236}">
                <a16:creationId xmlns:a16="http://schemas.microsoft.com/office/drawing/2014/main" id="{64A66180-0878-4F91-9230-825264BA6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065" y="2309912"/>
            <a:ext cx="4932821" cy="4548088"/>
          </a:xfrm>
          <a:prstGeom prst="rect">
            <a:avLst/>
          </a:prstGeom>
        </p:spPr>
      </p:pic>
    </p:spTree>
    <p:extLst>
      <p:ext uri="{BB962C8B-B14F-4D97-AF65-F5344CB8AC3E}">
        <p14:creationId xmlns:p14="http://schemas.microsoft.com/office/powerpoint/2010/main" val="37557227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0.9"/>
</p:tagLst>
</file>

<file path=ppt/tags/tag2.xml><?xml version="1.0" encoding="utf-8"?>
<p:tagLst xmlns:a="http://schemas.openxmlformats.org/drawingml/2006/main" xmlns:r="http://schemas.openxmlformats.org/officeDocument/2006/relationships" xmlns:p="http://schemas.openxmlformats.org/presentationml/2006/main">
  <p:tag name="TIMING" val="|5.2|9.7|8.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aee91c3-4649-4f42-8140-e7c77de52b7c">
      <Terms xmlns="http://schemas.microsoft.com/office/infopath/2007/PartnerControls"/>
    </lcf76f155ced4ddcb4097134ff3c332f>
    <TaxCatchAll xmlns="81d63505-b61b-4818-b7ff-9738316364c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06D1CEEB57844BBDE672B7600EB56A" ma:contentTypeVersion="16" ma:contentTypeDescription="Create a new document." ma:contentTypeScope="" ma:versionID="405942917a6be9e1172e0656acf6ab72">
  <xsd:schema xmlns:xsd="http://www.w3.org/2001/XMLSchema" xmlns:xs="http://www.w3.org/2001/XMLSchema" xmlns:p="http://schemas.microsoft.com/office/2006/metadata/properties" xmlns:ns2="5aee91c3-4649-4f42-8140-e7c77de52b7c" xmlns:ns3="81d63505-b61b-4818-b7ff-9738316364c7" targetNamespace="http://schemas.microsoft.com/office/2006/metadata/properties" ma:root="true" ma:fieldsID="020f6a91d499c9f74d0f037bd7918a3d" ns2:_="" ns3:_="">
    <xsd:import namespace="5aee91c3-4649-4f42-8140-e7c77de52b7c"/>
    <xsd:import namespace="81d63505-b61b-4818-b7ff-9738316364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ee91c3-4649-4f42-8140-e7c77de52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6977b9-ce4a-410b-878b-236659b6ac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d63505-b61b-4818-b7ff-9738316364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0b7f0cb-be99-4337-aa5a-2f6635b23449}" ma:internalName="TaxCatchAll" ma:showField="CatchAllData" ma:web="81d63505-b61b-4818-b7ff-9738316364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5B8AB5-640A-4B53-8A66-38FC32DB820F}">
  <ds:schemaRefs>
    <ds:schemaRef ds:uri="http://schemas.microsoft.com/sharepoint/v3/contenttype/forms"/>
  </ds:schemaRefs>
</ds:datastoreItem>
</file>

<file path=customXml/itemProps2.xml><?xml version="1.0" encoding="utf-8"?>
<ds:datastoreItem xmlns:ds="http://schemas.openxmlformats.org/officeDocument/2006/customXml" ds:itemID="{0072A7F1-4EC3-48E0-9C2F-177AAD969B57}">
  <ds:schemaRefs>
    <ds:schemaRef ds:uri="f43259eb-ee5b-41eb-a709-0c7246c83d0c"/>
    <ds:schemaRef ds:uri="http://purl.org/dc/dcmitype/"/>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s>
</ds:datastoreItem>
</file>

<file path=customXml/itemProps3.xml><?xml version="1.0" encoding="utf-8"?>
<ds:datastoreItem xmlns:ds="http://schemas.openxmlformats.org/officeDocument/2006/customXml" ds:itemID="{F75F7E8A-C962-440D-9E2A-148DCBEADDBD}"/>
</file>

<file path=docProps/app.xml><?xml version="1.0" encoding="utf-8"?>
<Properties xmlns="http://schemas.openxmlformats.org/officeDocument/2006/extended-properties" xmlns:vt="http://schemas.openxmlformats.org/officeDocument/2006/docPropsVTypes">
  <TotalTime>31905</TotalTime>
  <Words>743</Words>
  <Application>Microsoft Office PowerPoint</Application>
  <PresentationFormat>Widescreen</PresentationFormat>
  <Paragraphs>111</Paragraphs>
  <Slides>11</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1_Office Theme</vt:lpstr>
      <vt:lpstr>Office Theme</vt:lpstr>
      <vt:lpstr>National Timing Centre Programme</vt:lpstr>
      <vt:lpstr>Timing in the UK</vt:lpstr>
      <vt:lpstr>National Physical Laboratory</vt:lpstr>
      <vt:lpstr>PowerPoint Presentation</vt:lpstr>
      <vt:lpstr>PowerPoint Presentation</vt:lpstr>
      <vt:lpstr>NTC – Innovation   </vt:lpstr>
      <vt:lpstr>T&amp;F Test and Evaluation Facilities </vt:lpstr>
      <vt:lpstr>Developing University of Strathclyde Node</vt:lpstr>
      <vt:lpstr>Developing University of Surrey Node</vt:lpstr>
      <vt:lpstr>Summary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ali.ashkhasi@npl.co.uk</dc:creator>
  <cp:lastModifiedBy>Ali Ashkhasi</cp:lastModifiedBy>
  <cp:revision>90</cp:revision>
  <cp:lastPrinted>2021-09-01T16:17:17Z</cp:lastPrinted>
  <dcterms:created xsi:type="dcterms:W3CDTF">2020-03-20T10:30:22Z</dcterms:created>
  <dcterms:modified xsi:type="dcterms:W3CDTF">2021-11-03T13:26:59Z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rcoClassification">
    <vt:lpwstr>NPL Official</vt:lpwstr>
  </property>
  <property fmtid="{D5CDD505-2E9C-101B-9397-08002B2CF9AE}" pid="3" name="aliashPowerpointFooter">
    <vt:lpwstr/>
  </property>
  <property fmtid="{D5CDD505-2E9C-101B-9397-08002B2CF9AE}" pid="4" name="ContentTypeId">
    <vt:lpwstr>0x0101003206D1CEEB57844BBDE672B7600EB56A</vt:lpwstr>
  </property>
  <property fmtid="{D5CDD505-2E9C-101B-9397-08002B2CF9AE}" pid="5" name="MSIP_Label_9df4b5af-ab42-45d5-91e7-45583bed1b2a_Enabled">
    <vt:lpwstr>true</vt:lpwstr>
  </property>
  <property fmtid="{D5CDD505-2E9C-101B-9397-08002B2CF9AE}" pid="6" name="MSIP_Label_9df4b5af-ab42-45d5-91e7-45583bed1b2a_SetDate">
    <vt:lpwstr>2020-09-11T09:56:41Z</vt:lpwstr>
  </property>
  <property fmtid="{D5CDD505-2E9C-101B-9397-08002B2CF9AE}" pid="7" name="MSIP_Label_9df4b5af-ab42-45d5-91e7-45583bed1b2a_Method">
    <vt:lpwstr>Standard</vt:lpwstr>
  </property>
  <property fmtid="{D5CDD505-2E9C-101B-9397-08002B2CF9AE}" pid="8" name="MSIP_Label_9df4b5af-ab42-45d5-91e7-45583bed1b2a_Name">
    <vt:lpwstr>9df4b5af-ab42-45d5-91e7-45583bed1b2a</vt:lpwstr>
  </property>
  <property fmtid="{D5CDD505-2E9C-101B-9397-08002B2CF9AE}" pid="9" name="MSIP_Label_9df4b5af-ab42-45d5-91e7-45583bed1b2a_SiteId">
    <vt:lpwstr>601e5460-b1bf-49c0-bd2d-e76ffc186a8d</vt:lpwstr>
  </property>
  <property fmtid="{D5CDD505-2E9C-101B-9397-08002B2CF9AE}" pid="10" name="MSIP_Label_9df4b5af-ab42-45d5-91e7-45583bed1b2a_ActionId">
    <vt:lpwstr>b15bce13-07d6-488d-a675-4157d182c9e2</vt:lpwstr>
  </property>
  <property fmtid="{D5CDD505-2E9C-101B-9397-08002B2CF9AE}" pid="11" name="MSIP_Label_9df4b5af-ab42-45d5-91e7-45583bed1b2a_ContentBits">
    <vt:lpwstr>0</vt:lpwstr>
  </property>
</Properties>
</file>